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4"/>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2" r:id="rId17"/>
    <p:sldId id="271" r:id="rId18"/>
    <p:sldId id="273"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DE3A0-37C9-49E8-BDCA-0953C9F3F97F}" type="datetimeFigureOut">
              <a:rPr lang="en-US" smtClean="0"/>
              <a:t>3/24/2020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2EC97-B1A7-4D99-B9AB-5C6D75EA49C8}" type="slidenum">
              <a:rPr lang="en-US" smtClean="0"/>
              <a:t>‹#›</a:t>
            </a:fld>
            <a:endParaRPr lang="en-US"/>
          </a:p>
        </p:txBody>
      </p:sp>
    </p:spTree>
    <p:extLst>
      <p:ext uri="{BB962C8B-B14F-4D97-AF65-F5344CB8AC3E}">
        <p14:creationId xmlns:p14="http://schemas.microsoft.com/office/powerpoint/2010/main" val="57141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17394365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9CB45A-8F73-4601-B093-EB5B6753C90B}"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269211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4279729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88384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672441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2735552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1042692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2273892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219485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381914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CB45A-8F73-4601-B093-EB5B6753C90B}"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338284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9CB45A-8F73-4601-B093-EB5B6753C90B}"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402871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9CB45A-8F73-4601-B093-EB5B6753C90B}"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25692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9CB45A-8F73-4601-B093-EB5B6753C90B}"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108616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CB45A-8F73-4601-B093-EB5B6753C90B}"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6461633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9CB45A-8F73-4601-B093-EB5B6753C90B}"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202173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9CB45A-8F73-4601-B093-EB5B6753C90B}"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B89CD-B399-4FFB-91AB-54FD1E6B9D29}" type="slidenum">
              <a:rPr lang="en-US" smtClean="0"/>
              <a:t>‹#›</a:t>
            </a:fld>
            <a:endParaRPr lang="en-US"/>
          </a:p>
        </p:txBody>
      </p:sp>
    </p:spTree>
    <p:extLst>
      <p:ext uri="{BB962C8B-B14F-4D97-AF65-F5344CB8AC3E}">
        <p14:creationId xmlns:p14="http://schemas.microsoft.com/office/powerpoint/2010/main" val="117798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99CB45A-8F73-4601-B093-EB5B6753C90B}" type="datetimeFigureOut">
              <a:rPr lang="en-US" smtClean="0"/>
              <a:t>3/24/2020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6B89CD-B399-4FFB-91AB-54FD1E6B9D29}" type="slidenum">
              <a:rPr lang="en-US" smtClean="0"/>
              <a:t>‹#›</a:t>
            </a:fld>
            <a:endParaRPr lang="en-US"/>
          </a:p>
        </p:txBody>
      </p:sp>
    </p:spTree>
    <p:extLst>
      <p:ext uri="{BB962C8B-B14F-4D97-AF65-F5344CB8AC3E}">
        <p14:creationId xmlns:p14="http://schemas.microsoft.com/office/powerpoint/2010/main" val="299503360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bidocs.rbi.org.in/rdocs/Bulletin/PDFs/39T_11032020E5B5AEBD707346E5BAD94724B5E1450C.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bidocs.rbi.org.in/rdocs/Bulletin/PDFs/39T_11032020E5B5AEBD707346E5BAD94724B5E1450C.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bidocs.rbi.org.in/rdocs/Bulletin/PDFs/39T_11032020E5B5AEBD707346E5BAD94724B5E1450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F039A-D573-4014-A216-31F0A82F34A3}"/>
              </a:ext>
            </a:extLst>
          </p:cNvPr>
          <p:cNvSpPr>
            <a:spLocks noGrp="1"/>
          </p:cNvSpPr>
          <p:nvPr>
            <p:ph type="ctrTitle"/>
          </p:nvPr>
        </p:nvSpPr>
        <p:spPr>
          <a:xfrm>
            <a:off x="2928401" y="1380069"/>
            <a:ext cx="8574622" cy="1228908"/>
          </a:xfrm>
        </p:spPr>
        <p:txBody>
          <a:bodyPr/>
          <a:lstStyle/>
          <a:p>
            <a:r>
              <a:rPr lang="en-US" dirty="0"/>
              <a:t>Balance of Payment</a:t>
            </a:r>
          </a:p>
        </p:txBody>
      </p:sp>
      <p:sp>
        <p:nvSpPr>
          <p:cNvPr id="3" name="Subtitle 2">
            <a:extLst>
              <a:ext uri="{FF2B5EF4-FFF2-40B4-BE49-F238E27FC236}">
                <a16:creationId xmlns:a16="http://schemas.microsoft.com/office/drawing/2014/main" id="{CEDB59F2-9C81-46C8-A4F9-D44729F5DCE8}"/>
              </a:ext>
            </a:extLst>
          </p:cNvPr>
          <p:cNvSpPr>
            <a:spLocks noGrp="1"/>
          </p:cNvSpPr>
          <p:nvPr>
            <p:ph type="subTitle" idx="1"/>
          </p:nvPr>
        </p:nvSpPr>
        <p:spPr>
          <a:xfrm>
            <a:off x="4364375" y="5225175"/>
            <a:ext cx="6987645" cy="1388534"/>
          </a:xfrm>
        </p:spPr>
        <p:txBody>
          <a:bodyPr>
            <a:normAutofit fontScale="70000" lnSpcReduction="20000"/>
          </a:bodyPr>
          <a:lstStyle/>
          <a:p>
            <a:pPr algn="ctr"/>
            <a:r>
              <a:rPr lang="en-US" sz="3800" b="1" dirty="0"/>
              <a:t>Anjali Chandra </a:t>
            </a:r>
          </a:p>
          <a:p>
            <a:pPr algn="ctr"/>
            <a:r>
              <a:rPr lang="en-US" dirty="0"/>
              <a:t>Assistant Professor</a:t>
            </a:r>
          </a:p>
          <a:p>
            <a:pPr algn="ctr"/>
            <a:r>
              <a:rPr lang="en-US" dirty="0"/>
              <a:t>Commerce Department</a:t>
            </a:r>
          </a:p>
          <a:p>
            <a:pPr algn="ctr"/>
            <a:r>
              <a:rPr lang="en-US" dirty="0" err="1"/>
              <a:t>Satywati</a:t>
            </a:r>
            <a:r>
              <a:rPr lang="en-US" dirty="0"/>
              <a:t> College, University of Delhi</a:t>
            </a:r>
          </a:p>
        </p:txBody>
      </p:sp>
    </p:spTree>
    <p:extLst>
      <p:ext uri="{BB962C8B-B14F-4D97-AF65-F5344CB8AC3E}">
        <p14:creationId xmlns:p14="http://schemas.microsoft.com/office/powerpoint/2010/main" val="185425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b="1" dirty="0"/>
              <a:t>Capital and Financial Account…</a:t>
            </a:r>
          </a:p>
        </p:txBody>
      </p:sp>
      <p:sp>
        <p:nvSpPr>
          <p:cNvPr id="3" name="Content Placeholder 2">
            <a:extLst>
              <a:ext uri="{FF2B5EF4-FFF2-40B4-BE49-F238E27FC236}">
                <a16:creationId xmlns:a16="http://schemas.microsoft.com/office/drawing/2014/main" id="{7F8C1DED-4EC5-41DF-B553-BFCC5F90E1C6}"/>
              </a:ext>
            </a:extLst>
          </p:cNvPr>
          <p:cNvSpPr>
            <a:spLocks noGrp="1"/>
          </p:cNvSpPr>
          <p:nvPr>
            <p:ph idx="1"/>
          </p:nvPr>
        </p:nvSpPr>
        <p:spPr>
          <a:xfrm>
            <a:off x="1484309" y="679509"/>
            <a:ext cx="10707691" cy="6163810"/>
          </a:xfrm>
        </p:spPr>
        <p:txBody>
          <a:bodyPr>
            <a:normAutofit/>
          </a:bodyPr>
          <a:lstStyle/>
          <a:p>
            <a:pPr marL="0" indent="0" algn="ctr">
              <a:buNone/>
            </a:pPr>
            <a:r>
              <a:rPr lang="en-US" altLang="zh-TW" b="1" dirty="0">
                <a:ea typeface="新細明體" panose="020B0604030504040204" pitchFamily="18" charset="-120"/>
              </a:rPr>
              <a:t>India’s Data</a:t>
            </a:r>
          </a:p>
          <a:p>
            <a:pPr marL="0" indent="0" algn="ctr">
              <a:buNone/>
            </a:pPr>
            <a:r>
              <a:rPr lang="en-US" sz="2800" dirty="0">
                <a:hlinkClick r:id="rId2"/>
              </a:rPr>
              <a:t>https://rbidocs.rbi.org.in/rdocs/Bulletin/PDFs/39T_11032020E5B5AEBD707346E5BAD94724B5E1450C.PDF</a:t>
            </a:r>
            <a:endParaRPr lang="en-US" altLang="zh-TW" sz="2600" dirty="0">
              <a:ea typeface="新細明體" panose="020B0604030504040204" pitchFamily="18" charset="-120"/>
            </a:endParaRPr>
          </a:p>
        </p:txBody>
      </p:sp>
    </p:spTree>
    <p:extLst>
      <p:ext uri="{BB962C8B-B14F-4D97-AF65-F5344CB8AC3E}">
        <p14:creationId xmlns:p14="http://schemas.microsoft.com/office/powerpoint/2010/main" val="292156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D44A-8680-4A73-BB2C-A9EE46192D36}"/>
              </a:ext>
            </a:extLst>
          </p:cNvPr>
          <p:cNvSpPr>
            <a:spLocks noGrp="1"/>
          </p:cNvSpPr>
          <p:nvPr>
            <p:ph idx="1"/>
          </p:nvPr>
        </p:nvSpPr>
        <p:spPr>
          <a:xfrm>
            <a:off x="1425587" y="997590"/>
            <a:ext cx="10621004" cy="5495489"/>
          </a:xfrm>
        </p:spPr>
        <p:txBody>
          <a:bodyPr>
            <a:normAutofit fontScale="77500" lnSpcReduction="20000"/>
          </a:bodyPr>
          <a:lstStyle/>
          <a:p>
            <a:pPr marL="0" indent="0" algn="ctr">
              <a:buNone/>
            </a:pPr>
            <a:r>
              <a:rPr lang="en-US" altLang="zh-TW" b="1" dirty="0">
                <a:ea typeface="新細明體" panose="020B0604030504040204" pitchFamily="18" charset="-120"/>
              </a:rPr>
              <a:t>The BOP as a Flow Statement</a:t>
            </a:r>
          </a:p>
          <a:p>
            <a:pPr algn="just"/>
            <a:r>
              <a:rPr lang="en-US" altLang="zh-TW" sz="2600" dirty="0">
                <a:ea typeface="新細明體" panose="020B0604030504040204" pitchFamily="18" charset="-120"/>
              </a:rPr>
              <a:t>The BOP is often misunderstood as many people infer from its name that it is a </a:t>
            </a:r>
            <a:r>
              <a:rPr lang="en-US" altLang="zh-TW" sz="2600" i="1" dirty="0">
                <a:ea typeface="新細明體" panose="020B0604030504040204" pitchFamily="18" charset="-120"/>
              </a:rPr>
              <a:t>balance sheet</a:t>
            </a:r>
            <a:r>
              <a:rPr lang="en-US" altLang="zh-TW" sz="2600" dirty="0">
                <a:ea typeface="新細明體" panose="020B0604030504040204" pitchFamily="18" charset="-120"/>
              </a:rPr>
              <a:t>, whereas in fact it is a </a:t>
            </a:r>
            <a:r>
              <a:rPr lang="en-US" altLang="zh-TW" sz="2600" i="1" dirty="0">
                <a:ea typeface="新細明體" panose="020B0604030504040204" pitchFamily="18" charset="-120"/>
              </a:rPr>
              <a:t>cash flow statement</a:t>
            </a:r>
          </a:p>
          <a:p>
            <a:pPr lvl="1" algn="just"/>
            <a:r>
              <a:rPr lang="en-US" altLang="zh-TW" sz="2200" dirty="0">
                <a:ea typeface="新細明體" panose="020B0604030504040204" pitchFamily="18" charset="-120"/>
              </a:rPr>
              <a:t>It does not add up the value of all assets and liabilities of a country on a specific date (as an individual firm’s balance sheet would do)</a:t>
            </a:r>
          </a:p>
          <a:p>
            <a:pPr algn="just"/>
            <a:r>
              <a:rPr lang="en-US" altLang="zh-TW" sz="2600" dirty="0">
                <a:ea typeface="新細明體" panose="020B0604030504040204" pitchFamily="18" charset="-120"/>
              </a:rPr>
              <a:t>By recording all international transactions over a period of time such as a year, it tracks the continuing flows of purchases and payments between a country and all other countries</a:t>
            </a:r>
          </a:p>
          <a:p>
            <a:pPr algn="just"/>
            <a:r>
              <a:rPr lang="en-US" altLang="zh-TW" sz="2600" dirty="0">
                <a:ea typeface="新細明體" panose="020B0604030504040204" pitchFamily="18" charset="-120"/>
              </a:rPr>
              <a:t>According to the above double-entry bookkeeping rule, the BOP must balance theoretically</a:t>
            </a:r>
          </a:p>
          <a:p>
            <a:pPr marL="0" indent="0" algn="ctr">
              <a:buNone/>
            </a:pPr>
            <a:r>
              <a:rPr lang="en-US" altLang="zh-TW" b="1" dirty="0">
                <a:ea typeface="新細明體" panose="020B0604030504040204" pitchFamily="18" charset="-120"/>
              </a:rPr>
              <a:t>Net Errors &amp; Omissions/Official Reserves Accounts</a:t>
            </a:r>
          </a:p>
          <a:p>
            <a:pPr algn="just">
              <a:spcBef>
                <a:spcPts val="300"/>
              </a:spcBef>
            </a:pPr>
            <a:r>
              <a:rPr lang="en-US" altLang="zh-TW" dirty="0">
                <a:ea typeface="新細明體" panose="020B0604030504040204" pitchFamily="18" charset="-120"/>
              </a:rPr>
              <a:t>The </a:t>
            </a:r>
            <a:r>
              <a:rPr lang="en-US" altLang="zh-TW" i="1" dirty="0">
                <a:ea typeface="新細明體" panose="020B0604030504040204" pitchFamily="18" charset="-120"/>
              </a:rPr>
              <a:t>official reserves account </a:t>
            </a:r>
            <a:r>
              <a:rPr lang="en-US" altLang="zh-TW" dirty="0">
                <a:ea typeface="新細明體" panose="020B0604030504040204" pitchFamily="18" charset="-120"/>
              </a:rPr>
              <a:t>(or foreign exchange reserves) </a:t>
            </a:r>
            <a:r>
              <a:rPr lang="zh-TW" altLang="en-US" dirty="0">
                <a:ea typeface="新細明體" panose="020B0604030504040204" pitchFamily="18" charset="-120"/>
              </a:rPr>
              <a:t> </a:t>
            </a:r>
            <a:r>
              <a:rPr lang="en-US" altLang="zh-TW" dirty="0">
                <a:ea typeface="新細明體" panose="020B0604030504040204" pitchFamily="18" charset="-120"/>
              </a:rPr>
              <a:t>is the total reserves held by official monetary authorities within the country</a:t>
            </a:r>
          </a:p>
          <a:p>
            <a:pPr algn="just">
              <a:spcBef>
                <a:spcPts val="300"/>
              </a:spcBef>
            </a:pPr>
            <a:r>
              <a:rPr lang="en-US" altLang="zh-TW" dirty="0">
                <a:ea typeface="新細明體" panose="020B0604030504040204" pitchFamily="18" charset="-120"/>
              </a:rPr>
              <a:t>These reserves are normally composed of the major currencies used in international trade and financial transactions (so-called hard currencies like the U.S. dollar, Euro, British pound, Japanese yen, gold, or SDRs)</a:t>
            </a:r>
          </a:p>
          <a:p>
            <a:pPr algn="just">
              <a:spcBef>
                <a:spcPts val="300"/>
              </a:spcBef>
            </a:pPr>
            <a:r>
              <a:rPr lang="en-US" altLang="zh-TW" dirty="0">
                <a:ea typeface="新細明體" panose="020B0604030504040204" pitchFamily="18" charset="-120"/>
              </a:rPr>
              <a:t>Since the data of the current, capital, financial, and official reserves accounts are collected and recorded separately or there are possibly illegal transfers, errors could occur and thus the BOP may not balance in practice</a:t>
            </a:r>
          </a:p>
          <a:p>
            <a:pPr algn="just">
              <a:spcBef>
                <a:spcPts val="300"/>
              </a:spcBef>
            </a:pPr>
            <a:r>
              <a:rPr lang="en-US" altLang="zh-TW" dirty="0">
                <a:ea typeface="新細明體" panose="020B0604030504040204" pitchFamily="18" charset="-120"/>
              </a:rPr>
              <a:t>The </a:t>
            </a:r>
            <a:r>
              <a:rPr lang="en-US" altLang="zh-TW" i="1" dirty="0">
                <a:ea typeface="新細明體" panose="020B0604030504040204" pitchFamily="18" charset="-120"/>
              </a:rPr>
              <a:t>net errors and omissions </a:t>
            </a:r>
            <a:r>
              <a:rPr lang="en-US" altLang="zh-TW" dirty="0">
                <a:ea typeface="新細明體" panose="020B0604030504040204" pitchFamily="18" charset="-120"/>
              </a:rPr>
              <a:t>account ensures that the BOP actually balances</a:t>
            </a:r>
          </a:p>
          <a:p>
            <a:endParaRPr lang="en-US" dirty="0"/>
          </a:p>
        </p:txBody>
      </p:sp>
      <p:sp>
        <p:nvSpPr>
          <p:cNvPr id="4" name="Title 1">
            <a:extLst>
              <a:ext uri="{FF2B5EF4-FFF2-40B4-BE49-F238E27FC236}">
                <a16:creationId xmlns:a16="http://schemas.microsoft.com/office/drawing/2014/main" id="{45C25012-CB08-40F9-9F61-C62ED5327402}"/>
              </a:ext>
            </a:extLst>
          </p:cNvPr>
          <p:cNvSpPr>
            <a:spLocks noGrp="1"/>
          </p:cNvSpPr>
          <p:nvPr>
            <p:ph type="title"/>
          </p:nvPr>
        </p:nvSpPr>
        <p:spPr>
          <a:xfrm>
            <a:off x="1484313" y="0"/>
            <a:ext cx="10018712" cy="822325"/>
          </a:xfrm>
        </p:spPr>
        <p:txBody>
          <a:bodyPr>
            <a:normAutofit/>
          </a:bodyPr>
          <a:lstStyle/>
          <a:p>
            <a:r>
              <a:rPr lang="en-US" altLang="zh-TW" b="1" dirty="0">
                <a:ea typeface="新細明體" panose="020B0604030504040204" pitchFamily="18" charset="-120"/>
              </a:rPr>
              <a:t>Balance of Payments (BOP)-Concept…</a:t>
            </a:r>
            <a:endParaRPr lang="en-US" dirty="0"/>
          </a:p>
        </p:txBody>
      </p:sp>
    </p:spTree>
    <p:extLst>
      <p:ext uri="{BB962C8B-B14F-4D97-AF65-F5344CB8AC3E}">
        <p14:creationId xmlns:p14="http://schemas.microsoft.com/office/powerpoint/2010/main" val="52284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D44A-8680-4A73-BB2C-A9EE46192D36}"/>
              </a:ext>
            </a:extLst>
          </p:cNvPr>
          <p:cNvSpPr>
            <a:spLocks noGrp="1"/>
          </p:cNvSpPr>
          <p:nvPr>
            <p:ph idx="1"/>
          </p:nvPr>
        </p:nvSpPr>
        <p:spPr>
          <a:xfrm>
            <a:off x="1425587" y="997590"/>
            <a:ext cx="10621004" cy="5495489"/>
          </a:xfrm>
        </p:spPr>
        <p:txBody>
          <a:bodyPr>
            <a:normAutofit/>
          </a:bodyPr>
          <a:lstStyle/>
          <a:p>
            <a:pPr marL="0" indent="0">
              <a:buNone/>
            </a:pPr>
            <a:r>
              <a:rPr lang="en-US" dirty="0"/>
              <a:t>India BOP Data</a:t>
            </a:r>
          </a:p>
          <a:p>
            <a:pPr marL="0" indent="0">
              <a:buNone/>
            </a:pPr>
            <a:r>
              <a:rPr lang="en-US" dirty="0">
                <a:hlinkClick r:id="rId2"/>
              </a:rPr>
              <a:t>https://rbidocs.rbi.org.in/rdocs/Bulletin/PDFs/39T_11032020E5B5AEBD707346E5BAD94724B5E1450C.PDF</a:t>
            </a:r>
            <a:endParaRPr lang="en-US" dirty="0"/>
          </a:p>
        </p:txBody>
      </p:sp>
      <p:sp>
        <p:nvSpPr>
          <p:cNvPr id="4" name="Title 1">
            <a:extLst>
              <a:ext uri="{FF2B5EF4-FFF2-40B4-BE49-F238E27FC236}">
                <a16:creationId xmlns:a16="http://schemas.microsoft.com/office/drawing/2014/main" id="{45C25012-CB08-40F9-9F61-C62ED5327402}"/>
              </a:ext>
            </a:extLst>
          </p:cNvPr>
          <p:cNvSpPr>
            <a:spLocks noGrp="1"/>
          </p:cNvSpPr>
          <p:nvPr>
            <p:ph type="title"/>
          </p:nvPr>
        </p:nvSpPr>
        <p:spPr>
          <a:xfrm>
            <a:off x="1484313" y="0"/>
            <a:ext cx="10018712" cy="822325"/>
          </a:xfrm>
        </p:spPr>
        <p:txBody>
          <a:bodyPr>
            <a:normAutofit/>
          </a:bodyPr>
          <a:lstStyle/>
          <a:p>
            <a:r>
              <a:rPr lang="en-US" altLang="zh-TW" b="1" dirty="0">
                <a:ea typeface="新細明體" panose="020B0604030504040204" pitchFamily="18" charset="-120"/>
              </a:rPr>
              <a:t>Balance of Payments (BOP)-Concept</a:t>
            </a:r>
            <a:endParaRPr lang="en-US" dirty="0"/>
          </a:p>
        </p:txBody>
      </p:sp>
    </p:spTree>
    <p:extLst>
      <p:ext uri="{BB962C8B-B14F-4D97-AF65-F5344CB8AC3E}">
        <p14:creationId xmlns:p14="http://schemas.microsoft.com/office/powerpoint/2010/main" val="2792971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D44A-8680-4A73-BB2C-A9EE46192D36}"/>
              </a:ext>
            </a:extLst>
          </p:cNvPr>
          <p:cNvSpPr>
            <a:spLocks noGrp="1"/>
          </p:cNvSpPr>
          <p:nvPr>
            <p:ph idx="1"/>
          </p:nvPr>
        </p:nvSpPr>
        <p:spPr>
          <a:xfrm>
            <a:off x="1425587" y="997590"/>
            <a:ext cx="10621004" cy="5495489"/>
          </a:xfrm>
        </p:spPr>
        <p:txBody>
          <a:bodyPr>
            <a:normAutofit lnSpcReduction="10000"/>
          </a:bodyPr>
          <a:lstStyle/>
          <a:p>
            <a:pPr algn="just"/>
            <a:r>
              <a:rPr lang="en-US" altLang="zh-TW" sz="2600" dirty="0">
                <a:ea typeface="新細明體" panose="020B0604030504040204" pitchFamily="18" charset="-120"/>
              </a:rPr>
              <a:t>Fixed exchange rate regime</a:t>
            </a:r>
          </a:p>
          <a:p>
            <a:pPr lvl="1" algn="just"/>
            <a:r>
              <a:rPr lang="en-US" altLang="zh-TW" sz="2200" dirty="0">
                <a:ea typeface="新細明體" panose="020B0604030504040204" pitchFamily="18" charset="-120"/>
              </a:rPr>
              <a:t>The domestic currency, guaranteed by the government, is convertible into a fixed amount of a foreign currency, a basket of currencies, or another measure of value, such as gold</a:t>
            </a:r>
          </a:p>
          <a:p>
            <a:pPr lvl="1" algn="just"/>
            <a:r>
              <a:rPr lang="en-US" altLang="zh-TW" sz="2200" dirty="0">
                <a:ea typeface="新細明體" panose="020B0604030504040204" pitchFamily="18" charset="-120"/>
              </a:rPr>
              <a:t>Devaluation (revaluation): A deliberate downward (upward) adjustment to a country’s official exchange rate, also called the parity rate, relative to other currencies</a:t>
            </a:r>
          </a:p>
          <a:p>
            <a:pPr lvl="1" algn="just"/>
            <a:r>
              <a:rPr lang="en-US" altLang="zh-TW" sz="2200" dirty="0">
                <a:ea typeface="新細明體" panose="020B0604030504040204" pitchFamily="18" charset="-120"/>
              </a:rPr>
              <a:t>In a fixed exchange rate regime, only a decision by a country’s government (i.e., the central bank) can alter the official value of the currency</a:t>
            </a:r>
          </a:p>
          <a:p>
            <a:pPr algn="just"/>
            <a:r>
              <a:rPr lang="en-US" altLang="zh-TW" sz="2600" dirty="0">
                <a:ea typeface="新細明體" panose="020B0604030504040204" pitchFamily="18" charset="-120"/>
              </a:rPr>
              <a:t>Float exchange rate regime</a:t>
            </a:r>
          </a:p>
          <a:p>
            <a:pPr lvl="1" algn="just"/>
            <a:r>
              <a:rPr lang="en-US" altLang="zh-TW" sz="2200" dirty="0">
                <a:ea typeface="新細明體" panose="020B0604030504040204" pitchFamily="18" charset="-120"/>
              </a:rPr>
              <a:t>A currency’s value is allowed to fluctuate according to the demand and supply in the foreign exchange market</a:t>
            </a:r>
          </a:p>
          <a:p>
            <a:pPr lvl="1" algn="just"/>
            <a:r>
              <a:rPr lang="en-US" altLang="zh-TW" sz="2200" dirty="0">
                <a:ea typeface="新細明體" panose="020B0604030504040204" pitchFamily="18" charset="-120"/>
              </a:rPr>
              <a:t>Depreciation (appreciation): refers to a drop (increase) in the foreign exchange value of a floating currency</a:t>
            </a:r>
            <a:endParaRPr lang="en-US" altLang="zh-TW" sz="2200" i="1" dirty="0">
              <a:ea typeface="新細明體" panose="020B0604030504040204" pitchFamily="18" charset="-120"/>
            </a:endParaRPr>
          </a:p>
          <a:p>
            <a:endParaRPr lang="en-US" dirty="0"/>
          </a:p>
        </p:txBody>
      </p:sp>
      <p:sp>
        <p:nvSpPr>
          <p:cNvPr id="4" name="Title 1">
            <a:extLst>
              <a:ext uri="{FF2B5EF4-FFF2-40B4-BE49-F238E27FC236}">
                <a16:creationId xmlns:a16="http://schemas.microsoft.com/office/drawing/2014/main" id="{45C25012-CB08-40F9-9F61-C62ED5327402}"/>
              </a:ext>
            </a:extLst>
          </p:cNvPr>
          <p:cNvSpPr>
            <a:spLocks noGrp="1"/>
          </p:cNvSpPr>
          <p:nvPr>
            <p:ph type="title"/>
          </p:nvPr>
        </p:nvSpPr>
        <p:spPr>
          <a:xfrm>
            <a:off x="1484313" y="0"/>
            <a:ext cx="10018712" cy="822325"/>
          </a:xfrm>
        </p:spPr>
        <p:txBody>
          <a:bodyPr>
            <a:normAutofit/>
          </a:bodyPr>
          <a:lstStyle/>
          <a:p>
            <a:r>
              <a:rPr lang="en-US" altLang="zh-TW" b="1" dirty="0">
                <a:ea typeface="新細明體" panose="020B0604030504040204" pitchFamily="18" charset="-120"/>
              </a:rPr>
              <a:t>The Analysis of BOP</a:t>
            </a:r>
            <a:endParaRPr lang="en-US" dirty="0"/>
          </a:p>
        </p:txBody>
      </p:sp>
    </p:spTree>
    <p:extLst>
      <p:ext uri="{BB962C8B-B14F-4D97-AF65-F5344CB8AC3E}">
        <p14:creationId xmlns:p14="http://schemas.microsoft.com/office/powerpoint/2010/main" val="260078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D44A-8680-4A73-BB2C-A9EE46192D36}"/>
              </a:ext>
            </a:extLst>
          </p:cNvPr>
          <p:cNvSpPr>
            <a:spLocks noGrp="1"/>
          </p:cNvSpPr>
          <p:nvPr>
            <p:ph idx="1"/>
          </p:nvPr>
        </p:nvSpPr>
        <p:spPr>
          <a:xfrm>
            <a:off x="1484313" y="822325"/>
            <a:ext cx="10621004" cy="5495489"/>
          </a:xfrm>
        </p:spPr>
        <p:txBody>
          <a:bodyPr>
            <a:normAutofit fontScale="70000" lnSpcReduction="20000"/>
          </a:bodyPr>
          <a:lstStyle/>
          <a:p>
            <a:pPr marL="0" indent="0" algn="ctr">
              <a:buNone/>
            </a:pPr>
            <a:r>
              <a:rPr lang="en-US" altLang="zh-TW" sz="2600" b="1" dirty="0">
                <a:ea typeface="新細明體" panose="020B0604030504040204" pitchFamily="18" charset="-120"/>
              </a:rPr>
              <a:t>A </a:t>
            </a:r>
            <a:r>
              <a:rPr lang="en-US" altLang="zh-TW" sz="2600" b="1" i="1" dirty="0">
                <a:ea typeface="新細明體" panose="020B0604030504040204" pitchFamily="18" charset="-120"/>
              </a:rPr>
              <a:t>surplus</a:t>
            </a:r>
            <a:r>
              <a:rPr lang="en-US" altLang="zh-TW" sz="2600" b="1" dirty="0">
                <a:ea typeface="新細明體" panose="020B0604030504040204" pitchFamily="18" charset="-120"/>
              </a:rPr>
              <a:t> in the BOP </a:t>
            </a:r>
          </a:p>
          <a:p>
            <a:pPr algn="just"/>
            <a:r>
              <a:rPr lang="en-US" altLang="zh-TW" sz="2600" dirty="0">
                <a:ea typeface="新細明體" panose="020B0604030504040204" pitchFamily="18" charset="-120"/>
              </a:rPr>
              <a:t>A </a:t>
            </a:r>
            <a:r>
              <a:rPr lang="en-US" altLang="zh-TW" sz="2600" i="1" dirty="0">
                <a:ea typeface="新細明體" panose="020B0604030504040204" pitchFamily="18" charset="-120"/>
              </a:rPr>
              <a:t>surplus</a:t>
            </a:r>
            <a:r>
              <a:rPr lang="en-US" altLang="zh-TW" sz="2600" dirty="0">
                <a:ea typeface="新細明體" panose="020B0604030504040204" pitchFamily="18" charset="-120"/>
              </a:rPr>
              <a:t> in the BOP </a:t>
            </a:r>
            <a:r>
              <a:rPr lang="en-US" altLang="zh-TW" sz="2600" dirty="0">
                <a:ea typeface="新細明體" panose="020B0604030504040204" pitchFamily="18" charset="-120"/>
                <a:sym typeface="Symbol" panose="05050102010706020507" pitchFamily="18" charset="2"/>
              </a:rPr>
              <a:t> net cash inflow for the domestic country </a:t>
            </a:r>
            <a:r>
              <a:rPr lang="en-US" altLang="zh-TW" sz="2600" dirty="0">
                <a:ea typeface="新細明體" panose="020B0604030504040204" pitchFamily="18" charset="-120"/>
              </a:rPr>
              <a:t> foreign residents demand the domestic currency to pay the cash to the domestic residents</a:t>
            </a:r>
            <a:r>
              <a:rPr lang="en-US" altLang="zh-TW" sz="2600" dirty="0">
                <a:ea typeface="新細明體" panose="020B0604030504040204" pitchFamily="18" charset="-120"/>
                <a:sym typeface="Symbol" panose="05050102010706020507" pitchFamily="18" charset="2"/>
              </a:rPr>
              <a:t>  </a:t>
            </a:r>
            <a:r>
              <a:rPr lang="en-US" altLang="zh-TW" sz="2600" dirty="0">
                <a:ea typeface="新細明體" panose="020B0604030504040204" pitchFamily="18" charset="-120"/>
              </a:rPr>
              <a:t>the demand of the domestic currency exceed the supply of the domestic currency </a:t>
            </a:r>
          </a:p>
          <a:p>
            <a:r>
              <a:rPr lang="en-US" altLang="zh-TW" sz="2600" dirty="0">
                <a:ea typeface="新細明體" panose="020B0604030504040204" pitchFamily="18" charset="-120"/>
              </a:rPr>
              <a:t>The domestic currency has the pressure to appreciate</a:t>
            </a:r>
          </a:p>
          <a:p>
            <a:r>
              <a:rPr lang="en-US" altLang="zh-TW" sz="2600" dirty="0">
                <a:ea typeface="新細明體" panose="020B0604030504040204" pitchFamily="18" charset="-120"/>
              </a:rPr>
              <a:t>If the government wants to maintain the fixed exchange rate, it can intervene the market by selling its own currency in exchange for other currencies and thus building up its stores of hard currencies, i.e., its foreign exchange reserves</a:t>
            </a:r>
          </a:p>
          <a:p>
            <a:pPr lvl="1"/>
            <a:r>
              <a:rPr lang="en-US" altLang="zh-TW" sz="2200" dirty="0">
                <a:ea typeface="新細明體" panose="020B0604030504040204" pitchFamily="18" charset="-120"/>
              </a:rPr>
              <a:t>Selling its own currency causes a cash outflow (supply) which diminishes the surplus in the BOP</a:t>
            </a:r>
          </a:p>
          <a:p>
            <a:pPr marL="0" indent="0" algn="ctr">
              <a:buNone/>
            </a:pPr>
            <a:r>
              <a:rPr lang="en-US" altLang="zh-TW" sz="2600" b="1" dirty="0">
                <a:ea typeface="新細明體" panose="020B0604030504040204" pitchFamily="18" charset="-120"/>
              </a:rPr>
              <a:t>A </a:t>
            </a:r>
            <a:r>
              <a:rPr lang="en-US" altLang="zh-TW" sz="2600" b="1" i="1" dirty="0">
                <a:ea typeface="新細明體" panose="020B0604030504040204" pitchFamily="18" charset="-120"/>
              </a:rPr>
              <a:t>deficit</a:t>
            </a:r>
            <a:r>
              <a:rPr lang="en-US" altLang="zh-TW" sz="2600" b="1" dirty="0">
                <a:ea typeface="新細明體" panose="020B0604030504040204" pitchFamily="18" charset="-120"/>
              </a:rPr>
              <a:t> in the BOP</a:t>
            </a:r>
          </a:p>
          <a:p>
            <a:r>
              <a:rPr lang="en-US" altLang="zh-TW" sz="2600" dirty="0">
                <a:ea typeface="新細明體" panose="020B0604030504040204" pitchFamily="18" charset="-120"/>
              </a:rPr>
              <a:t>A </a:t>
            </a:r>
            <a:r>
              <a:rPr lang="en-US" altLang="zh-TW" sz="2600" i="1" dirty="0">
                <a:ea typeface="新細明體" panose="020B0604030504040204" pitchFamily="18" charset="-120"/>
              </a:rPr>
              <a:t>deficit</a:t>
            </a:r>
            <a:r>
              <a:rPr lang="en-US" altLang="zh-TW" sz="2600" dirty="0">
                <a:ea typeface="新細明體" panose="020B0604030504040204" pitchFamily="18" charset="-120"/>
              </a:rPr>
              <a:t> in the BOP </a:t>
            </a:r>
            <a:r>
              <a:rPr lang="en-US" altLang="zh-TW" sz="2600" dirty="0">
                <a:ea typeface="新細明體" panose="020B0604030504040204" pitchFamily="18" charset="-120"/>
                <a:sym typeface="Symbol" panose="05050102010706020507" pitchFamily="18" charset="2"/>
              </a:rPr>
              <a:t> net cash outflow for the domestic country </a:t>
            </a:r>
            <a:r>
              <a:rPr lang="en-US" altLang="zh-TW" sz="2600" dirty="0">
                <a:ea typeface="新細明體" panose="020B0604030504040204" pitchFamily="18" charset="-120"/>
              </a:rPr>
              <a:t> domestic residents demand the foreign currency to pay bills</a:t>
            </a:r>
            <a:r>
              <a:rPr lang="en-US" altLang="zh-TW" sz="2600" dirty="0">
                <a:ea typeface="新細明體" panose="020B0604030504040204" pitchFamily="18" charset="-120"/>
                <a:sym typeface="Symbol" panose="05050102010706020507" pitchFamily="18" charset="2"/>
              </a:rPr>
              <a:t> to foreign residents  </a:t>
            </a:r>
            <a:r>
              <a:rPr lang="en-US" altLang="zh-TW" sz="2600" dirty="0">
                <a:ea typeface="新細明體" panose="020B0604030504040204" pitchFamily="18" charset="-120"/>
              </a:rPr>
              <a:t>an excess supply of the country’s currency in foreign exchange markets worldwide</a:t>
            </a:r>
          </a:p>
          <a:p>
            <a:r>
              <a:rPr lang="en-US" altLang="zh-TW" sz="2600" dirty="0">
                <a:ea typeface="新細明體" panose="020B0604030504040204" pitchFamily="18" charset="-120"/>
              </a:rPr>
              <a:t>The domestic currency has the pressure to depreciate</a:t>
            </a:r>
          </a:p>
          <a:p>
            <a:r>
              <a:rPr lang="en-US" altLang="zh-TW" sz="2600" dirty="0">
                <a:ea typeface="新細明體" panose="020B0604030504040204" pitchFamily="18" charset="-120"/>
              </a:rPr>
              <a:t>To maintain the fixed exchange rate, a government can intervene the market by purchasing it own currency at the expense of its foreign exchange reserves to support the domestic currency value</a:t>
            </a:r>
          </a:p>
          <a:p>
            <a:pPr lvl="1"/>
            <a:r>
              <a:rPr lang="en-US" altLang="zh-TW" sz="2200" dirty="0">
                <a:ea typeface="新細明體" panose="020B0604030504040204" pitchFamily="18" charset="-120"/>
              </a:rPr>
              <a:t>Buying its own currency causes a cash inflow (demand) which offsets the deficit in the BOP</a:t>
            </a:r>
          </a:p>
          <a:p>
            <a:endParaRPr lang="en-US" dirty="0"/>
          </a:p>
        </p:txBody>
      </p:sp>
      <p:sp>
        <p:nvSpPr>
          <p:cNvPr id="4" name="Title 1">
            <a:extLst>
              <a:ext uri="{FF2B5EF4-FFF2-40B4-BE49-F238E27FC236}">
                <a16:creationId xmlns:a16="http://schemas.microsoft.com/office/drawing/2014/main" id="{45C25012-CB08-40F9-9F61-C62ED5327402}"/>
              </a:ext>
            </a:extLst>
          </p:cNvPr>
          <p:cNvSpPr>
            <a:spLocks noGrp="1"/>
          </p:cNvSpPr>
          <p:nvPr>
            <p:ph type="title"/>
          </p:nvPr>
        </p:nvSpPr>
        <p:spPr>
          <a:xfrm>
            <a:off x="1484313" y="0"/>
            <a:ext cx="10018712" cy="822325"/>
          </a:xfrm>
        </p:spPr>
        <p:txBody>
          <a:bodyPr>
            <a:normAutofit/>
          </a:bodyPr>
          <a:lstStyle/>
          <a:p>
            <a:r>
              <a:rPr lang="en-US" altLang="zh-TW" b="1" dirty="0">
                <a:ea typeface="新細明體" panose="020B0604030504040204" pitchFamily="18" charset="-120"/>
              </a:rPr>
              <a:t>The Analysis of BOP…</a:t>
            </a:r>
            <a:endParaRPr lang="en-US" dirty="0"/>
          </a:p>
        </p:txBody>
      </p:sp>
    </p:spTree>
    <p:extLst>
      <p:ext uri="{BB962C8B-B14F-4D97-AF65-F5344CB8AC3E}">
        <p14:creationId xmlns:p14="http://schemas.microsoft.com/office/powerpoint/2010/main" val="1186015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D44A-8680-4A73-BB2C-A9EE46192D36}"/>
              </a:ext>
            </a:extLst>
          </p:cNvPr>
          <p:cNvSpPr>
            <a:spLocks noGrp="1"/>
          </p:cNvSpPr>
          <p:nvPr>
            <p:ph idx="1"/>
          </p:nvPr>
        </p:nvSpPr>
        <p:spPr>
          <a:xfrm>
            <a:off x="1484313" y="822325"/>
            <a:ext cx="10621004" cy="5495489"/>
          </a:xfrm>
        </p:spPr>
        <p:txBody>
          <a:bodyPr>
            <a:normAutofit/>
          </a:bodyPr>
          <a:lstStyle/>
          <a:p>
            <a:pPr marL="0" indent="0" algn="ctr">
              <a:buNone/>
            </a:pPr>
            <a:r>
              <a:rPr lang="en-US" altLang="zh-TW" sz="2600" b="1" dirty="0">
                <a:ea typeface="新細明體" panose="020B0604030504040204" pitchFamily="18" charset="-120"/>
              </a:rPr>
              <a:t>Official Reserves Account </a:t>
            </a:r>
          </a:p>
          <a:p>
            <a:pPr algn="just"/>
            <a:r>
              <a:rPr lang="en-US" altLang="zh-TW" sz="2600" dirty="0">
                <a:ea typeface="新細明體" panose="020B0604030504040204" pitchFamily="18" charset="-120"/>
              </a:rPr>
              <a:t>The significance of official reserves depends generally on whether the country is operating under a fixed exchange rate regime or a floating exchange rate system</a:t>
            </a:r>
          </a:p>
          <a:p>
            <a:pPr lvl="1" algn="just"/>
            <a:r>
              <a:rPr lang="en-US" altLang="zh-TW" sz="2200" dirty="0">
                <a:ea typeface="新細明體" panose="020B0604030504040204" pitchFamily="18" charset="-120"/>
              </a:rPr>
              <a:t>In a fixed-rate system, the government decides the fixed exchange rate, also called the parity rate, to exchange for other foreign currencies</a:t>
            </a:r>
          </a:p>
          <a:p>
            <a:pPr lvl="1" algn="just"/>
            <a:r>
              <a:rPr lang="en-US" altLang="zh-TW" sz="2200" dirty="0">
                <a:ea typeface="新細明體" panose="020B0604030504040204" pitchFamily="18" charset="-120"/>
              </a:rPr>
              <a:t>For excess supply (demand) of the domestic currency, to prevent the value of the domestic currency from falling (rising), the government should spend its official reserves (domestic currency) to purchase the domestic currency (official reserves) to support (calm down) the value of the domestic currency</a:t>
            </a:r>
          </a:p>
          <a:p>
            <a:pPr lvl="1" algn="just"/>
            <a:r>
              <a:rPr lang="en-US" altLang="zh-TW" sz="2200" dirty="0">
                <a:ea typeface="新細明體" panose="020B0604030504040204" pitchFamily="18" charset="-120"/>
              </a:rPr>
              <a:t>Under a floating-rate system, governments have no such responsibility and the role of official reserves is diminished</a:t>
            </a:r>
          </a:p>
          <a:p>
            <a:endParaRPr lang="en-US" dirty="0"/>
          </a:p>
        </p:txBody>
      </p:sp>
      <p:sp>
        <p:nvSpPr>
          <p:cNvPr id="4" name="Title 1">
            <a:extLst>
              <a:ext uri="{FF2B5EF4-FFF2-40B4-BE49-F238E27FC236}">
                <a16:creationId xmlns:a16="http://schemas.microsoft.com/office/drawing/2014/main" id="{45C25012-CB08-40F9-9F61-C62ED5327402}"/>
              </a:ext>
            </a:extLst>
          </p:cNvPr>
          <p:cNvSpPr>
            <a:spLocks noGrp="1"/>
          </p:cNvSpPr>
          <p:nvPr>
            <p:ph type="title"/>
          </p:nvPr>
        </p:nvSpPr>
        <p:spPr>
          <a:xfrm>
            <a:off x="1484313" y="0"/>
            <a:ext cx="10018712" cy="822325"/>
          </a:xfrm>
        </p:spPr>
        <p:txBody>
          <a:bodyPr>
            <a:normAutofit/>
          </a:bodyPr>
          <a:lstStyle/>
          <a:p>
            <a:r>
              <a:rPr lang="en-US" altLang="zh-TW" b="1" dirty="0">
                <a:ea typeface="新細明體" panose="020B0604030504040204" pitchFamily="18" charset="-120"/>
              </a:rPr>
              <a:t>The Analysis of BOP…</a:t>
            </a:r>
            <a:endParaRPr lang="en-US" dirty="0"/>
          </a:p>
        </p:txBody>
      </p:sp>
    </p:spTree>
    <p:extLst>
      <p:ext uri="{BB962C8B-B14F-4D97-AF65-F5344CB8AC3E}">
        <p14:creationId xmlns:p14="http://schemas.microsoft.com/office/powerpoint/2010/main" val="92481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D44A-8680-4A73-BB2C-A9EE46192D36}"/>
              </a:ext>
            </a:extLst>
          </p:cNvPr>
          <p:cNvSpPr>
            <a:spLocks noGrp="1"/>
          </p:cNvSpPr>
          <p:nvPr>
            <p:ph idx="1"/>
          </p:nvPr>
        </p:nvSpPr>
        <p:spPr>
          <a:xfrm>
            <a:off x="1484312" y="738231"/>
            <a:ext cx="10637779" cy="5579583"/>
          </a:xfrm>
        </p:spPr>
        <p:txBody>
          <a:bodyPr>
            <a:normAutofit fontScale="62500" lnSpcReduction="20000"/>
          </a:bodyPr>
          <a:lstStyle/>
          <a:p>
            <a:pPr marL="0" indent="0" algn="ctr">
              <a:buNone/>
            </a:pPr>
            <a:r>
              <a:rPr lang="en-US" altLang="zh-TW" sz="2800" b="1" dirty="0">
                <a:ea typeface="新細明體" panose="020B0604030504040204" pitchFamily="18" charset="-120"/>
              </a:rPr>
              <a:t>Current and Financial Account Balance Relationships</a:t>
            </a:r>
            <a:endParaRPr lang="en-US" altLang="zh-TW" sz="2600" b="1" dirty="0">
              <a:ea typeface="新細明體" panose="020B0604030504040204" pitchFamily="18" charset="-120"/>
            </a:endParaRPr>
          </a:p>
          <a:p>
            <a:pPr algn="just"/>
            <a:r>
              <a:rPr lang="en-US" altLang="zh-TW" sz="2600" dirty="0">
                <a:ea typeface="新細明體" panose="020B0604030504040204" pitchFamily="18" charset="-120"/>
              </a:rPr>
              <a:t>Since the BOP should balance, it is possible to infer the inverse relation between the current account and the financial account, which are the two major accounts in the BOP</a:t>
            </a:r>
          </a:p>
          <a:p>
            <a:pPr algn="just"/>
            <a:r>
              <a:rPr lang="en-US" altLang="zh-TW" sz="2600" dirty="0">
                <a:ea typeface="新細明體" panose="020B0604030504040204" pitchFamily="18" charset="-120"/>
              </a:rPr>
              <a:t>The double-entry bookkeeping in theory requires that the current and financial accounts offset for each other</a:t>
            </a:r>
          </a:p>
          <a:p>
            <a:pPr algn="just">
              <a:spcBef>
                <a:spcPts val="500"/>
              </a:spcBef>
            </a:pPr>
            <a:r>
              <a:rPr lang="en-US" altLang="zh-TW" sz="2600" dirty="0">
                <a:ea typeface="新細明體" panose="020B0604030504040204" pitchFamily="18" charset="-120"/>
              </a:rPr>
              <a:t>The surplus or deficit in the current account cannot be the signal for the performance of the economy</a:t>
            </a:r>
          </a:p>
          <a:p>
            <a:pPr algn="just">
              <a:spcBef>
                <a:spcPts val="500"/>
              </a:spcBef>
            </a:pPr>
            <a:r>
              <a:rPr lang="en-US" altLang="zh-TW" sz="2500" dirty="0">
                <a:ea typeface="新細明體" panose="020B0604030504040204" pitchFamily="18" charset="-120"/>
              </a:rPr>
              <a:t>For the U.S., the well investment environment attracts capital and financial investments and this cash inflow finances the deficits in the current account</a:t>
            </a:r>
          </a:p>
          <a:p>
            <a:pPr algn="just"/>
            <a:r>
              <a:rPr lang="en-US" altLang="zh-TW" sz="2600" dirty="0">
                <a:ea typeface="新細明體" panose="020B0604030504040204" pitchFamily="18" charset="-120"/>
              </a:rPr>
              <a:t>Intuitively, countries experiencing current account deficits “finance” these purchases through equally large surpluses in the financial account (like the U.S.)</a:t>
            </a:r>
          </a:p>
          <a:p>
            <a:pPr lvl="1" algn="just"/>
            <a:r>
              <a:rPr lang="en-US" altLang="zh-TW" sz="2200" dirty="0">
                <a:ea typeface="新細明體" panose="020B0604030504040204" pitchFamily="18" charset="-120"/>
              </a:rPr>
              <a:t>For the U.S., both real and financial assets possessed by foreigners increases, the country become a “net debtor”</a:t>
            </a:r>
          </a:p>
          <a:p>
            <a:pPr lvl="1" algn="just"/>
            <a:r>
              <a:rPr lang="en-US" altLang="zh-TW" sz="2200" dirty="0">
                <a:ea typeface="新細明體" panose="020B0604030504040204" pitchFamily="18" charset="-120"/>
              </a:rPr>
              <a:t>On the other hand, for Japan, the current account surplus is matched against a financial account deficit</a:t>
            </a:r>
          </a:p>
          <a:p>
            <a:pPr algn="just">
              <a:spcBef>
                <a:spcPts val="500"/>
              </a:spcBef>
            </a:pPr>
            <a:r>
              <a:rPr lang="en-US" altLang="zh-TW" sz="2500" dirty="0">
                <a:ea typeface="新細明體" panose="020B0604030504040204" pitchFamily="18" charset="-120"/>
              </a:rPr>
              <a:t>For Latin America</a:t>
            </a:r>
          </a:p>
          <a:p>
            <a:pPr lvl="2" algn="just">
              <a:spcBef>
                <a:spcPts val="500"/>
              </a:spcBef>
            </a:pPr>
            <a:r>
              <a:rPr lang="en-US" altLang="zh-TW" sz="2000" dirty="0">
                <a:ea typeface="新細明體" panose="020B0604030504040204" pitchFamily="18" charset="-120"/>
              </a:rPr>
              <a:t>In 1980s, there was surplus in the current account, but the pessimistic prospects of the economy caused deficits in the capital and financial accounts</a:t>
            </a:r>
          </a:p>
          <a:p>
            <a:pPr lvl="2" algn="just">
              <a:spcBef>
                <a:spcPts val="500"/>
              </a:spcBef>
            </a:pPr>
            <a:r>
              <a:rPr lang="en-US" altLang="zh-TW" sz="2000" dirty="0">
                <a:ea typeface="新細明體" panose="020B0604030504040204" pitchFamily="18" charset="-120"/>
              </a:rPr>
              <a:t>In 1990s, there are better expectations of the future economy, so there are surpluses in the capital and financial accounts, but together with the deficits in the current account</a:t>
            </a:r>
          </a:p>
          <a:p>
            <a:pPr algn="just"/>
            <a:r>
              <a:rPr lang="en-US" altLang="zh-TW" sz="2800" dirty="0">
                <a:ea typeface="新細明體" panose="020B0604030504040204" pitchFamily="18" charset="-120"/>
              </a:rPr>
              <a:t>For rapidly growing countries (countries in recession), importing more (less) goods and services will decrease (increase) the balance of the current account or even generate deficits (surpluses) in the current account</a:t>
            </a:r>
          </a:p>
        </p:txBody>
      </p:sp>
      <p:sp>
        <p:nvSpPr>
          <p:cNvPr id="4" name="Title 1">
            <a:extLst>
              <a:ext uri="{FF2B5EF4-FFF2-40B4-BE49-F238E27FC236}">
                <a16:creationId xmlns:a16="http://schemas.microsoft.com/office/drawing/2014/main" id="{45C25012-CB08-40F9-9F61-C62ED5327402}"/>
              </a:ext>
            </a:extLst>
          </p:cNvPr>
          <p:cNvSpPr>
            <a:spLocks noGrp="1"/>
          </p:cNvSpPr>
          <p:nvPr>
            <p:ph type="title"/>
          </p:nvPr>
        </p:nvSpPr>
        <p:spPr>
          <a:xfrm>
            <a:off x="1484313" y="0"/>
            <a:ext cx="10018712" cy="822325"/>
          </a:xfrm>
        </p:spPr>
        <p:txBody>
          <a:bodyPr>
            <a:normAutofit/>
          </a:bodyPr>
          <a:lstStyle/>
          <a:p>
            <a:r>
              <a:rPr lang="en-US" altLang="zh-TW" b="1" dirty="0">
                <a:ea typeface="新細明體" panose="020B0604030504040204" pitchFamily="18" charset="-120"/>
              </a:rPr>
              <a:t>The Analysis of BOP…</a:t>
            </a:r>
            <a:endParaRPr lang="en-US" dirty="0"/>
          </a:p>
        </p:txBody>
      </p:sp>
    </p:spTree>
    <p:extLst>
      <p:ext uri="{BB962C8B-B14F-4D97-AF65-F5344CB8AC3E}">
        <p14:creationId xmlns:p14="http://schemas.microsoft.com/office/powerpoint/2010/main" val="10196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7E65E-30FF-48E3-80D5-5B58850D3BFF}"/>
              </a:ext>
            </a:extLst>
          </p:cNvPr>
          <p:cNvSpPr>
            <a:spLocks noGrp="1"/>
          </p:cNvSpPr>
          <p:nvPr>
            <p:ph type="title"/>
          </p:nvPr>
        </p:nvSpPr>
        <p:spPr>
          <a:xfrm>
            <a:off x="1182307" y="266351"/>
            <a:ext cx="10018713" cy="1752599"/>
          </a:xfrm>
        </p:spPr>
        <p:txBody>
          <a:bodyPr/>
          <a:lstStyle/>
          <a:p>
            <a:r>
              <a:rPr lang="en-US" altLang="zh-TW" dirty="0">
                <a:solidFill>
                  <a:srgbClr val="0000CC"/>
                </a:solidFill>
                <a:latin typeface="Tahoma" panose="020B0604030504040204" pitchFamily="34" charset="0"/>
                <a:cs typeface="Tahoma" panose="020B0604030504040204" pitchFamily="34" charset="0"/>
              </a:rPr>
              <a:t>The BOP Interaction with Macroeconomic Variables</a:t>
            </a:r>
            <a:endParaRPr lang="en-US" dirty="0"/>
          </a:p>
        </p:txBody>
      </p:sp>
      <p:sp>
        <p:nvSpPr>
          <p:cNvPr id="6" name="Rectangle 5">
            <a:extLst>
              <a:ext uri="{FF2B5EF4-FFF2-40B4-BE49-F238E27FC236}">
                <a16:creationId xmlns:a16="http://schemas.microsoft.com/office/drawing/2014/main" id="{CDA5FBB0-AF1D-414A-9E97-56047E3BE445}"/>
              </a:ext>
            </a:extLst>
          </p:cNvPr>
          <p:cNvSpPr/>
          <p:nvPr/>
        </p:nvSpPr>
        <p:spPr>
          <a:xfrm>
            <a:off x="1445702" y="2117794"/>
            <a:ext cx="10542166" cy="3046988"/>
          </a:xfrm>
          <a:prstGeom prst="rect">
            <a:avLst/>
          </a:prstGeom>
        </p:spPr>
        <p:txBody>
          <a:bodyPr wrap="square">
            <a:spAutoFit/>
          </a:bodyPr>
          <a:lstStyle/>
          <a:p>
            <a:pPr marL="457200" indent="-457200">
              <a:buFont typeface="Arial" panose="020B0604020202020204" pitchFamily="34" charset="0"/>
              <a:buChar char="•"/>
            </a:pPr>
            <a:r>
              <a:rPr lang="en-US" altLang="zh-TW" sz="2600" dirty="0">
                <a:ea typeface="新細明體" panose="020B0604030504040204" pitchFamily="18" charset="-120"/>
              </a:rPr>
              <a:t>A nation’s balance of payments interacts with nearly all of its key macroeconomic variables</a:t>
            </a:r>
          </a:p>
          <a:p>
            <a:pPr marL="457200" indent="-457200">
              <a:buFont typeface="Arial" panose="020B0604020202020204" pitchFamily="34" charset="0"/>
              <a:buChar char="•"/>
            </a:pPr>
            <a:r>
              <a:rPr lang="en-US" altLang="zh-TW" sz="2600" dirty="0">
                <a:ea typeface="新細明體" panose="020B0604030504040204" pitchFamily="18" charset="-120"/>
              </a:rPr>
              <a:t>Interaction means that the BOP affects and is affected by key macroeconomic factors such as:</a:t>
            </a:r>
          </a:p>
          <a:p>
            <a:pPr marL="1257300" lvl="2" indent="-342900">
              <a:buFont typeface="Arial" panose="020B0604020202020204" pitchFamily="34" charset="0"/>
              <a:buChar char="•"/>
            </a:pPr>
            <a:r>
              <a:rPr lang="en-US" altLang="zh-TW" sz="2200" dirty="0">
                <a:ea typeface="新細明體" panose="020B0604030504040204" pitchFamily="18" charset="-120"/>
              </a:rPr>
              <a:t>Gross Domestic Product (GDP)</a:t>
            </a:r>
          </a:p>
          <a:p>
            <a:pPr marL="1257300" lvl="2" indent="-342900">
              <a:buFont typeface="Arial" panose="020B0604020202020204" pitchFamily="34" charset="0"/>
              <a:buChar char="•"/>
            </a:pPr>
            <a:r>
              <a:rPr lang="en-US" altLang="zh-TW" sz="2200" dirty="0">
                <a:ea typeface="新細明體" panose="020B0604030504040204" pitchFamily="18" charset="-120"/>
              </a:rPr>
              <a:t>Exchange rates</a:t>
            </a:r>
          </a:p>
          <a:p>
            <a:pPr marL="1257300" lvl="2" indent="-342900">
              <a:buFont typeface="Arial" panose="020B0604020202020204" pitchFamily="34" charset="0"/>
              <a:buChar char="•"/>
            </a:pPr>
            <a:r>
              <a:rPr lang="en-US" altLang="zh-TW" sz="2200" dirty="0">
                <a:ea typeface="新細明體" panose="020B0604030504040204" pitchFamily="18" charset="-120"/>
              </a:rPr>
              <a:t>Interest rates</a:t>
            </a:r>
          </a:p>
          <a:p>
            <a:pPr marL="1257300" lvl="2" indent="-342900">
              <a:buFont typeface="Arial" panose="020B0604020202020204" pitchFamily="34" charset="0"/>
              <a:buChar char="•"/>
            </a:pPr>
            <a:r>
              <a:rPr lang="en-US" altLang="zh-TW" sz="2200" dirty="0">
                <a:ea typeface="新細明體" panose="020B0604030504040204" pitchFamily="18" charset="-120"/>
              </a:rPr>
              <a:t>Inflation rates</a:t>
            </a:r>
            <a:endParaRPr lang="en-US" dirty="0"/>
          </a:p>
        </p:txBody>
      </p:sp>
    </p:spTree>
    <p:extLst>
      <p:ext uri="{BB962C8B-B14F-4D97-AF65-F5344CB8AC3E}">
        <p14:creationId xmlns:p14="http://schemas.microsoft.com/office/powerpoint/2010/main" val="292113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979D-AFDE-48C5-B80C-4450452E67F9}"/>
              </a:ext>
            </a:extLst>
          </p:cNvPr>
          <p:cNvSpPr>
            <a:spLocks noGrp="1"/>
          </p:cNvSpPr>
          <p:nvPr>
            <p:ph type="title"/>
          </p:nvPr>
        </p:nvSpPr>
        <p:spPr>
          <a:xfrm>
            <a:off x="1601757" y="1"/>
            <a:ext cx="10018713" cy="813732"/>
          </a:xfrm>
        </p:spPr>
        <p:txBody>
          <a:bodyPr/>
          <a:lstStyle/>
          <a:p>
            <a:r>
              <a:rPr lang="en-US" dirty="0"/>
              <a:t>BOP and GDP</a:t>
            </a:r>
          </a:p>
        </p:txBody>
      </p:sp>
      <p:sp>
        <p:nvSpPr>
          <p:cNvPr id="3" name="Content Placeholder 2">
            <a:extLst>
              <a:ext uri="{FF2B5EF4-FFF2-40B4-BE49-F238E27FC236}">
                <a16:creationId xmlns:a16="http://schemas.microsoft.com/office/drawing/2014/main" id="{3BFD5DE1-6B5E-4247-AF28-93A2D9E107C1}"/>
              </a:ext>
            </a:extLst>
          </p:cNvPr>
          <p:cNvSpPr>
            <a:spLocks noGrp="1"/>
          </p:cNvSpPr>
          <p:nvPr>
            <p:ph idx="1"/>
          </p:nvPr>
        </p:nvSpPr>
        <p:spPr>
          <a:xfrm>
            <a:off x="1601757" y="931178"/>
            <a:ext cx="10528724" cy="5738070"/>
          </a:xfrm>
        </p:spPr>
        <p:txBody>
          <a:bodyPr>
            <a:normAutofit fontScale="70000" lnSpcReduction="20000"/>
          </a:bodyPr>
          <a:lstStyle/>
          <a:p>
            <a:pPr>
              <a:lnSpc>
                <a:spcPct val="98000"/>
              </a:lnSpc>
            </a:pPr>
            <a:r>
              <a:rPr lang="en-US" altLang="zh-TW" sz="2600" dirty="0">
                <a:ea typeface="新細明體" panose="020B0604030504040204" pitchFamily="18" charset="-120"/>
              </a:rPr>
              <a:t>In a static (accounting) sense, a nation’s GDP can be represented by the following macroeconomic accounting identity:</a:t>
            </a:r>
          </a:p>
          <a:p>
            <a:pPr>
              <a:lnSpc>
                <a:spcPct val="98000"/>
              </a:lnSpc>
              <a:buNone/>
            </a:pPr>
            <a:r>
              <a:rPr lang="en-US" altLang="zh-TW" i="1" dirty="0">
                <a:ea typeface="新細明體" panose="020B0604030504040204" pitchFamily="18" charset="-120"/>
              </a:rPr>
              <a:t>		      </a:t>
            </a:r>
            <a:r>
              <a:rPr lang="en-US" altLang="zh-TW" sz="2800" i="1" dirty="0">
                <a:ea typeface="新細明體" panose="020B0604030504040204" pitchFamily="18" charset="-120"/>
              </a:rPr>
              <a:t>GDP = C + I + G + X – M</a:t>
            </a:r>
          </a:p>
          <a:p>
            <a:pPr>
              <a:lnSpc>
                <a:spcPct val="98000"/>
              </a:lnSpc>
              <a:buNone/>
            </a:pPr>
            <a:r>
              <a:rPr lang="en-US" altLang="zh-TW" sz="2800" i="1" dirty="0">
                <a:ea typeface="新細明體" panose="020B0604030504040204" pitchFamily="18" charset="-120"/>
              </a:rPr>
              <a:t>	</a:t>
            </a:r>
            <a:r>
              <a:rPr lang="en-US" altLang="zh-TW" sz="2600" dirty="0">
                <a:ea typeface="新細明體" panose="020B0604030504040204" pitchFamily="18" charset="-120"/>
              </a:rPr>
              <a:t>where</a:t>
            </a:r>
          </a:p>
          <a:p>
            <a:pPr lvl="1">
              <a:lnSpc>
                <a:spcPct val="98000"/>
              </a:lnSpc>
              <a:buNone/>
            </a:pPr>
            <a:r>
              <a:rPr lang="en-US" altLang="zh-TW" sz="2400" i="1" dirty="0">
                <a:ea typeface="新細明體" panose="020B0604030504040204" pitchFamily="18" charset="-120"/>
              </a:rPr>
              <a:t>	</a:t>
            </a:r>
            <a:r>
              <a:rPr lang="en-US" altLang="zh-TW" sz="2200" i="1" dirty="0">
                <a:ea typeface="新細明體" panose="020B0604030504040204" pitchFamily="18" charset="-120"/>
              </a:rPr>
              <a:t>C</a:t>
            </a:r>
            <a:r>
              <a:rPr lang="en-US" altLang="zh-TW" sz="2200" dirty="0">
                <a:ea typeface="新細明體" panose="020B0604030504040204" pitchFamily="18" charset="-120"/>
              </a:rPr>
              <a:t> = consumption spending</a:t>
            </a:r>
          </a:p>
          <a:p>
            <a:pPr lvl="1">
              <a:lnSpc>
                <a:spcPct val="98000"/>
              </a:lnSpc>
              <a:buNone/>
            </a:pPr>
            <a:r>
              <a:rPr lang="en-US" altLang="zh-TW" sz="2200" i="1" dirty="0">
                <a:ea typeface="新細明體" panose="020B0604030504040204" pitchFamily="18" charset="-120"/>
              </a:rPr>
              <a:t>	I</a:t>
            </a:r>
            <a:r>
              <a:rPr lang="en-US" altLang="zh-TW" sz="2200" dirty="0">
                <a:ea typeface="新細明體" panose="020B0604030504040204" pitchFamily="18" charset="-120"/>
              </a:rPr>
              <a:t> = capital investment spending</a:t>
            </a:r>
          </a:p>
          <a:p>
            <a:pPr lvl="1">
              <a:lnSpc>
                <a:spcPct val="98000"/>
              </a:lnSpc>
              <a:buNone/>
            </a:pPr>
            <a:r>
              <a:rPr lang="en-US" altLang="zh-TW" sz="2200" i="1" dirty="0">
                <a:ea typeface="新細明體" panose="020B0604030504040204" pitchFamily="18" charset="-120"/>
              </a:rPr>
              <a:t>	G</a:t>
            </a:r>
            <a:r>
              <a:rPr lang="en-US" altLang="zh-TW" sz="2200" dirty="0">
                <a:ea typeface="新細明體" panose="020B0604030504040204" pitchFamily="18" charset="-120"/>
              </a:rPr>
              <a:t> = government spending</a:t>
            </a:r>
          </a:p>
          <a:p>
            <a:pPr lvl="1">
              <a:lnSpc>
                <a:spcPct val="98000"/>
              </a:lnSpc>
              <a:buNone/>
            </a:pPr>
            <a:r>
              <a:rPr lang="en-US" altLang="zh-TW" sz="2200" i="1" dirty="0">
                <a:ea typeface="新細明體" panose="020B0604030504040204" pitchFamily="18" charset="-120"/>
              </a:rPr>
              <a:t>	X</a:t>
            </a:r>
            <a:r>
              <a:rPr lang="en-US" altLang="zh-TW" sz="2200" dirty="0">
                <a:ea typeface="新細明體" panose="020B0604030504040204" pitchFamily="18" charset="-120"/>
              </a:rPr>
              <a:t> = exports of goods and services</a:t>
            </a:r>
          </a:p>
          <a:p>
            <a:pPr lvl="1">
              <a:lnSpc>
                <a:spcPct val="98000"/>
              </a:lnSpc>
              <a:buNone/>
            </a:pPr>
            <a:r>
              <a:rPr lang="en-US" altLang="zh-TW" sz="2200" i="1" dirty="0">
                <a:ea typeface="新細明體" panose="020B0604030504040204" pitchFamily="18" charset="-120"/>
              </a:rPr>
              <a:t>	M</a:t>
            </a:r>
            <a:r>
              <a:rPr lang="en-US" altLang="zh-TW" sz="2200" dirty="0">
                <a:ea typeface="新細明體" panose="020B0604030504040204" pitchFamily="18" charset="-120"/>
              </a:rPr>
              <a:t> = imports of goods and services</a:t>
            </a:r>
          </a:p>
          <a:p>
            <a:pPr lvl="1">
              <a:lnSpc>
                <a:spcPct val="98000"/>
              </a:lnSpc>
              <a:buNone/>
            </a:pPr>
            <a:r>
              <a:rPr lang="en-US" altLang="zh-TW" sz="2200" i="1" dirty="0">
                <a:ea typeface="新細明體" panose="020B0604030504040204" pitchFamily="18" charset="-120"/>
              </a:rPr>
              <a:t>	X</a:t>
            </a:r>
            <a:r>
              <a:rPr lang="en-US" altLang="zh-TW" sz="2200" dirty="0">
                <a:ea typeface="新細明體" panose="020B0604030504040204" pitchFamily="18" charset="-120"/>
              </a:rPr>
              <a:t> – </a:t>
            </a:r>
            <a:r>
              <a:rPr lang="en-US" altLang="zh-TW" sz="2200" i="1" dirty="0">
                <a:ea typeface="新細明體" panose="020B0604030504040204" pitchFamily="18" charset="-120"/>
              </a:rPr>
              <a:t>M</a:t>
            </a:r>
            <a:r>
              <a:rPr lang="en-US" altLang="zh-TW" sz="2200" dirty="0">
                <a:ea typeface="新細明體" panose="020B0604030504040204" pitchFamily="18" charset="-120"/>
              </a:rPr>
              <a:t> = the sum of balances of the first two subaccounts in the current account, which is close to the total balance on the current account and thus used to “approximate” the balance on the current account</a:t>
            </a:r>
          </a:p>
          <a:p>
            <a:pPr>
              <a:lnSpc>
                <a:spcPct val="99000"/>
              </a:lnSpc>
            </a:pPr>
            <a:r>
              <a:rPr lang="en-US" altLang="zh-TW" sz="2600" dirty="0">
                <a:ea typeface="新細明體" panose="020B0604030504040204" pitchFamily="18" charset="-120"/>
              </a:rPr>
              <a:t>In the same period, a positive current account balance (surplus) contributes directly to increasing the measure of GDP, but a negative current account balance (deficit) decreases GDP</a:t>
            </a:r>
          </a:p>
          <a:p>
            <a:pPr>
              <a:lnSpc>
                <a:spcPct val="99000"/>
              </a:lnSpc>
            </a:pPr>
            <a:r>
              <a:rPr lang="en-US" altLang="zh-TW" sz="2600" dirty="0">
                <a:ea typeface="新細明體" panose="020B0604030504040204" pitchFamily="18" charset="-120"/>
              </a:rPr>
              <a:t>Taking multiple periods into account</a:t>
            </a:r>
          </a:p>
          <a:p>
            <a:pPr lvl="1">
              <a:lnSpc>
                <a:spcPct val="99000"/>
              </a:lnSpc>
            </a:pPr>
            <a:r>
              <a:rPr lang="en-US" altLang="zh-TW" sz="2200" dirty="0">
                <a:ea typeface="新細明體" panose="020B0604030504040204" pitchFamily="18" charset="-120"/>
              </a:rPr>
              <a:t>GDP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disposable income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consumption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import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balance of current account </a:t>
            </a:r>
            <a:r>
              <a:rPr lang="zh-TW" altLang="zh-TW" sz="2200" dirty="0">
                <a:ea typeface="新細明體" panose="020B0604030504040204" pitchFamily="18" charset="-120"/>
              </a:rPr>
              <a:t>↓</a:t>
            </a:r>
            <a:endParaRPr lang="en-US" altLang="zh-TW" sz="2200" dirty="0">
              <a:ea typeface="新細明體" panose="020B0604030504040204" pitchFamily="18" charset="-120"/>
            </a:endParaRPr>
          </a:p>
          <a:p>
            <a:pPr lvl="1">
              <a:lnSpc>
                <a:spcPct val="99000"/>
              </a:lnSpc>
            </a:pPr>
            <a:r>
              <a:rPr lang="en-US" altLang="zh-TW" sz="2200" dirty="0">
                <a:ea typeface="新細明體" panose="020B0604030504040204" pitchFamily="18" charset="-120"/>
              </a:rPr>
              <a:t>GDP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capital investment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export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balance of current account </a:t>
            </a:r>
            <a:r>
              <a:rPr lang="zh-TW" altLang="zh-TW" sz="2200" dirty="0">
                <a:ea typeface="新細明體" panose="020B0604030504040204" pitchFamily="18" charset="-120"/>
              </a:rPr>
              <a:t>↑</a:t>
            </a:r>
            <a:endParaRPr lang="en-US" altLang="zh-TW" sz="2200" dirty="0">
              <a:ea typeface="新細明體" panose="020B0604030504040204" pitchFamily="18" charset="-120"/>
            </a:endParaRPr>
          </a:p>
          <a:p>
            <a:pPr lvl="1">
              <a:lnSpc>
                <a:spcPct val="99000"/>
              </a:lnSpc>
              <a:buNone/>
            </a:pPr>
            <a:r>
              <a:rPr lang="en-US" altLang="zh-TW" sz="2200" dirty="0">
                <a:ea typeface="新細明體" panose="020B0604030504040204" pitchFamily="18" charset="-120"/>
              </a:rPr>
              <a:t>Thus, in a dynamic sense, the relationship between GDP and balance of the current account is uncertain</a:t>
            </a:r>
          </a:p>
          <a:p>
            <a:pPr lvl="1">
              <a:lnSpc>
                <a:spcPct val="99000"/>
              </a:lnSpc>
              <a:buNone/>
            </a:pPr>
            <a:r>
              <a:rPr lang="en-US" altLang="zh-TW" sz="2200" dirty="0">
                <a:ea typeface="新細明體" panose="020B0604030504040204" pitchFamily="18" charset="-120"/>
              </a:rPr>
              <a:t>BTW, GDP</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capital investment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employment rate </a:t>
            </a:r>
            <a:r>
              <a:rPr lang="zh-TW" altLang="zh-TW" sz="2200" dirty="0">
                <a:ea typeface="新細明體" panose="020B0604030504040204" pitchFamily="18" charset="-120"/>
              </a:rPr>
              <a:t>↑</a:t>
            </a:r>
            <a:r>
              <a:rPr lang="en-US" altLang="zh-TW" sz="2200" dirty="0">
                <a:ea typeface="新細明體" panose="020B0604030504040204" pitchFamily="18" charset="-120"/>
              </a:rPr>
              <a:t> (could be offset by the foreign sourcing, i.e., the import of cheaper goods and services from foreign countries), so the BOP also influences the employment rate</a:t>
            </a:r>
          </a:p>
          <a:p>
            <a:endParaRPr lang="en-US" dirty="0"/>
          </a:p>
        </p:txBody>
      </p:sp>
    </p:spTree>
    <p:extLst>
      <p:ext uri="{BB962C8B-B14F-4D97-AF65-F5344CB8AC3E}">
        <p14:creationId xmlns:p14="http://schemas.microsoft.com/office/powerpoint/2010/main" val="1641538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979D-AFDE-48C5-B80C-4450452E67F9}"/>
              </a:ext>
            </a:extLst>
          </p:cNvPr>
          <p:cNvSpPr>
            <a:spLocks noGrp="1"/>
          </p:cNvSpPr>
          <p:nvPr>
            <p:ph type="title"/>
          </p:nvPr>
        </p:nvSpPr>
        <p:spPr>
          <a:xfrm>
            <a:off x="1601757" y="1"/>
            <a:ext cx="10018713" cy="813732"/>
          </a:xfrm>
        </p:spPr>
        <p:txBody>
          <a:bodyPr/>
          <a:lstStyle/>
          <a:p>
            <a:r>
              <a:rPr lang="en-US" dirty="0"/>
              <a:t>BOP and Exchange Rate</a:t>
            </a:r>
          </a:p>
        </p:txBody>
      </p:sp>
      <p:sp>
        <p:nvSpPr>
          <p:cNvPr id="3" name="Content Placeholder 2">
            <a:extLst>
              <a:ext uri="{FF2B5EF4-FFF2-40B4-BE49-F238E27FC236}">
                <a16:creationId xmlns:a16="http://schemas.microsoft.com/office/drawing/2014/main" id="{3BFD5DE1-6B5E-4247-AF28-93A2D9E107C1}"/>
              </a:ext>
            </a:extLst>
          </p:cNvPr>
          <p:cNvSpPr>
            <a:spLocks noGrp="1"/>
          </p:cNvSpPr>
          <p:nvPr>
            <p:ph idx="1"/>
          </p:nvPr>
        </p:nvSpPr>
        <p:spPr>
          <a:xfrm>
            <a:off x="1601756" y="813733"/>
            <a:ext cx="10590243" cy="6044267"/>
          </a:xfrm>
        </p:spPr>
        <p:txBody>
          <a:bodyPr>
            <a:normAutofit fontScale="92500" lnSpcReduction="20000"/>
          </a:bodyPr>
          <a:lstStyle/>
          <a:p>
            <a:pPr algn="just"/>
            <a:r>
              <a:rPr lang="en-US" altLang="zh-TW" sz="2600" dirty="0">
                <a:ea typeface="新細明體" panose="020B0604030504040204" pitchFamily="18" charset="-120"/>
              </a:rPr>
              <a:t>A country’s BOP can have a significant impact on the level of its exchange rate and vice versa, depending on that country’s exchange rate regime</a:t>
            </a:r>
          </a:p>
          <a:p>
            <a:pPr algn="just"/>
            <a:r>
              <a:rPr lang="en-US" altLang="zh-TW" sz="2600" dirty="0">
                <a:ea typeface="新細明體" panose="020B0604030504040204" pitchFamily="18" charset="-120"/>
              </a:rPr>
              <a:t>In fact, the value of BOP has predicting power for exchange rates on the long-term trend, but performs poor on the short-term movement</a:t>
            </a:r>
          </a:p>
          <a:p>
            <a:pPr algn="just"/>
            <a:r>
              <a:rPr lang="en-US" altLang="zh-TW" sz="2600" i="1" dirty="0">
                <a:ea typeface="新細明體" panose="020B0604030504040204" pitchFamily="18" charset="-120"/>
              </a:rPr>
              <a:t>Fixed Exchange Rate Countries</a:t>
            </a:r>
          </a:p>
          <a:p>
            <a:pPr lvl="1" algn="just"/>
            <a:r>
              <a:rPr lang="en-US" altLang="zh-TW" sz="2200" dirty="0">
                <a:ea typeface="新細明體" panose="020B0604030504040204" pitchFamily="18" charset="-120"/>
              </a:rPr>
              <a:t>Under a fixed exchange rate system, the government is responsible to ensure that the BOP is near zero by intervening markets and matching the demand and the supply of the domestic currency </a:t>
            </a:r>
          </a:p>
          <a:p>
            <a:pPr lvl="1" algn="just"/>
            <a:r>
              <a:rPr lang="en-US" altLang="zh-TW" sz="2200" dirty="0">
                <a:ea typeface="新細明體" panose="020B0604030504040204" pitchFamily="18" charset="-120"/>
              </a:rPr>
              <a:t>When there is a deficit for the overall balance, if the country run out of foreign exchange reserves, it will be unable to buy back its domestic currency and will be forced to devalue</a:t>
            </a:r>
          </a:p>
          <a:p>
            <a:pPr algn="just">
              <a:lnSpc>
                <a:spcPct val="95000"/>
              </a:lnSpc>
              <a:spcBef>
                <a:spcPts val="400"/>
              </a:spcBef>
            </a:pPr>
            <a:r>
              <a:rPr lang="en-US" altLang="zh-TW" sz="2600" i="1" dirty="0">
                <a:ea typeface="新細明體" panose="020B0604030504040204" pitchFamily="18" charset="-120"/>
              </a:rPr>
              <a:t>Floating Exchange Rate Countries</a:t>
            </a:r>
          </a:p>
          <a:p>
            <a:pPr lvl="1" algn="just">
              <a:lnSpc>
                <a:spcPct val="95000"/>
              </a:lnSpc>
              <a:spcBef>
                <a:spcPts val="400"/>
              </a:spcBef>
            </a:pPr>
            <a:r>
              <a:rPr lang="en-US" altLang="zh-TW" sz="2200" dirty="0">
                <a:ea typeface="新細明體" panose="020B0604030504040204" pitchFamily="18" charset="-120"/>
              </a:rPr>
              <a:t>Under a floating exchange rate system, the government has no responsibility to peg its foreign exchange rate</a:t>
            </a:r>
          </a:p>
          <a:p>
            <a:pPr lvl="1" algn="just">
              <a:lnSpc>
                <a:spcPct val="95000"/>
              </a:lnSpc>
              <a:spcBef>
                <a:spcPts val="400"/>
              </a:spcBef>
            </a:pPr>
            <a:r>
              <a:rPr lang="en-US" altLang="zh-TW" sz="2200" dirty="0">
                <a:ea typeface="新細明體" panose="020B0604030504040204" pitchFamily="18" charset="-120"/>
              </a:rPr>
              <a:t>Surplus on the BOP </a:t>
            </a:r>
            <a:r>
              <a:rPr lang="en-US" altLang="zh-TW" sz="2200" dirty="0">
                <a:ea typeface="新細明體" panose="020B0604030504040204" pitchFamily="18" charset="-120"/>
                <a:sym typeface="Symbol" panose="05050102010706020507" pitchFamily="18" charset="2"/>
              </a:rPr>
              <a:t> currency appreciation  price of export goods </a:t>
            </a:r>
            <a:r>
              <a:rPr lang="zh-TW" altLang="zh-TW" sz="2200" dirty="0">
                <a:ea typeface="新細明體" panose="020B0604030504040204" pitchFamily="18" charset="-120"/>
              </a:rPr>
              <a:t>↑</a:t>
            </a:r>
            <a:r>
              <a:rPr lang="en-US" altLang="zh-TW" sz="2200" dirty="0">
                <a:ea typeface="新細明體" panose="020B0604030504040204" pitchFamily="18" charset="-120"/>
              </a:rPr>
              <a:t>, price of import goods </a:t>
            </a:r>
            <a:r>
              <a:rPr lang="zh-TW"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export </a:t>
            </a:r>
            <a:r>
              <a:rPr lang="zh-TW" altLang="zh-TW" sz="2200" dirty="0">
                <a:ea typeface="新細明體" panose="020B0604030504040204" pitchFamily="18" charset="-120"/>
              </a:rPr>
              <a:t>↓</a:t>
            </a:r>
            <a:r>
              <a:rPr lang="en-US" altLang="zh-TW" sz="2200" dirty="0">
                <a:ea typeface="新細明體" panose="020B0604030504040204" pitchFamily="18" charset="-120"/>
              </a:rPr>
              <a:t>, import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BOT</a:t>
            </a:r>
            <a:r>
              <a:rPr lang="zh-TW"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 BOP </a:t>
            </a:r>
            <a:r>
              <a:rPr lang="zh-TW" altLang="zh-TW" sz="2200" dirty="0">
                <a:ea typeface="新細明體" panose="020B0604030504040204" pitchFamily="18" charset="-120"/>
              </a:rPr>
              <a:t>↓</a:t>
            </a:r>
            <a:endParaRPr lang="en-US" altLang="zh-TW" sz="2200" dirty="0">
              <a:ea typeface="新細明體" panose="020B0604030504040204" pitchFamily="18" charset="-120"/>
            </a:endParaRPr>
          </a:p>
          <a:p>
            <a:pPr lvl="1" algn="just">
              <a:lnSpc>
                <a:spcPct val="95000"/>
              </a:lnSpc>
              <a:spcBef>
                <a:spcPts val="400"/>
              </a:spcBef>
            </a:pPr>
            <a:r>
              <a:rPr lang="en-US" altLang="zh-TW" sz="2200" dirty="0">
                <a:ea typeface="新細明體" panose="020B0604030504040204" pitchFamily="18" charset="-120"/>
              </a:rPr>
              <a:t>Deficit on the BOP </a:t>
            </a:r>
            <a:r>
              <a:rPr lang="en-US" altLang="zh-TW" sz="2200" dirty="0">
                <a:ea typeface="新細明體" panose="020B0604030504040204" pitchFamily="18" charset="-120"/>
                <a:sym typeface="Symbol" panose="05050102010706020507" pitchFamily="18" charset="2"/>
              </a:rPr>
              <a:t> currency depreciation  price of export goods</a:t>
            </a:r>
            <a:r>
              <a:rPr lang="zh-TW" altLang="zh-TW" sz="2200" dirty="0">
                <a:ea typeface="新細明體" panose="020B0604030504040204" pitchFamily="18" charset="-120"/>
              </a:rPr>
              <a:t>↓</a:t>
            </a:r>
            <a:r>
              <a:rPr lang="en-US" altLang="zh-TW" sz="2200" dirty="0">
                <a:ea typeface="新細明體" panose="020B0604030504040204" pitchFamily="18" charset="-120"/>
              </a:rPr>
              <a:t>, price of import goods</a:t>
            </a:r>
            <a:r>
              <a:rPr lang="zh-TW" altLang="zh-TW" sz="2200" dirty="0">
                <a:ea typeface="新細明體" panose="020B0604030504040204" pitchFamily="18" charset="-120"/>
              </a:rPr>
              <a:t>↑</a:t>
            </a:r>
            <a:r>
              <a:rPr lang="en-US" altLang="zh-TW" sz="2200" dirty="0">
                <a:ea typeface="新細明體" panose="020B0604030504040204" pitchFamily="18" charset="-120"/>
                <a:sym typeface="Symbol" panose="05050102010706020507" pitchFamily="18" charset="2"/>
              </a:rPr>
              <a:t> export </a:t>
            </a:r>
            <a:r>
              <a:rPr lang="zh-TW" altLang="zh-TW" sz="2200" dirty="0">
                <a:ea typeface="新細明體" panose="020B0604030504040204" pitchFamily="18" charset="-120"/>
              </a:rPr>
              <a:t>↑</a:t>
            </a:r>
            <a:r>
              <a:rPr lang="en-US" altLang="zh-TW" sz="2200" dirty="0">
                <a:ea typeface="新細明體" panose="020B0604030504040204" pitchFamily="18" charset="-120"/>
              </a:rPr>
              <a:t>, import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BOT </a:t>
            </a:r>
            <a:r>
              <a:rPr lang="zh-TW"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BOP </a:t>
            </a:r>
            <a:r>
              <a:rPr lang="zh-TW" altLang="zh-TW" sz="2200" dirty="0">
                <a:ea typeface="新細明體" panose="020B0604030504040204" pitchFamily="18" charset="-120"/>
              </a:rPr>
              <a:t>↑</a:t>
            </a:r>
            <a:endParaRPr lang="en-US" altLang="zh-TW" sz="2200" dirty="0">
              <a:ea typeface="新細明體" panose="020B0604030504040204" pitchFamily="18" charset="-120"/>
            </a:endParaRPr>
          </a:p>
        </p:txBody>
      </p:sp>
    </p:spTree>
    <p:extLst>
      <p:ext uri="{BB962C8B-B14F-4D97-AF65-F5344CB8AC3E}">
        <p14:creationId xmlns:p14="http://schemas.microsoft.com/office/powerpoint/2010/main" val="207336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CA53C-0459-4B97-8CA0-FB90C6B31654}"/>
              </a:ext>
            </a:extLst>
          </p:cNvPr>
          <p:cNvSpPr>
            <a:spLocks noGrp="1"/>
          </p:cNvSpPr>
          <p:nvPr>
            <p:ph type="title"/>
          </p:nvPr>
        </p:nvSpPr>
        <p:spPr>
          <a:xfrm>
            <a:off x="821496" y="1"/>
            <a:ext cx="10364451" cy="847288"/>
          </a:xfrm>
        </p:spPr>
        <p:txBody>
          <a:bodyPr/>
          <a:lstStyle/>
          <a:p>
            <a:r>
              <a:rPr lang="en-US" dirty="0"/>
              <a:t>Structure</a:t>
            </a:r>
          </a:p>
        </p:txBody>
      </p:sp>
      <p:sp>
        <p:nvSpPr>
          <p:cNvPr id="3" name="Content Placeholder 2">
            <a:extLst>
              <a:ext uri="{FF2B5EF4-FFF2-40B4-BE49-F238E27FC236}">
                <a16:creationId xmlns:a16="http://schemas.microsoft.com/office/drawing/2014/main" id="{DC2DFCD3-65FC-432B-B880-B384B12E77BB}"/>
              </a:ext>
            </a:extLst>
          </p:cNvPr>
          <p:cNvSpPr>
            <a:spLocks noGrp="1"/>
          </p:cNvSpPr>
          <p:nvPr>
            <p:ph idx="1"/>
          </p:nvPr>
        </p:nvSpPr>
        <p:spPr>
          <a:xfrm>
            <a:off x="913775" y="1837189"/>
            <a:ext cx="10364452" cy="3954011"/>
          </a:xfrm>
        </p:spPr>
        <p:txBody>
          <a:bodyPr/>
          <a:lstStyle/>
          <a:p>
            <a:r>
              <a:rPr lang="en-US" altLang="zh-TW" b="1" dirty="0">
                <a:ea typeface="新細明體" panose="020B0604030504040204" pitchFamily="18" charset="-120"/>
              </a:rPr>
              <a:t>balance of payments (BOP)-Concept</a:t>
            </a:r>
            <a:endParaRPr lang="en-US" altLang="zh-TW" dirty="0">
              <a:ea typeface="新細明體" panose="020B0604030504040204" pitchFamily="18" charset="-120"/>
            </a:endParaRPr>
          </a:p>
          <a:p>
            <a:r>
              <a:rPr lang="en-US" altLang="zh-TW" dirty="0">
                <a:ea typeface="新細明體" panose="020B0604030504040204" pitchFamily="18" charset="-120"/>
              </a:rPr>
              <a:t>How to analyze BOP</a:t>
            </a:r>
            <a:endParaRPr lang="zh-TW" altLang="zh-TW" dirty="0">
              <a:ea typeface="新細明體" panose="020B0604030504040204" pitchFamily="18" charset="-120"/>
            </a:endParaRPr>
          </a:p>
          <a:p>
            <a:r>
              <a:rPr lang="en-US" altLang="zh-TW" dirty="0">
                <a:ea typeface="新細明體" panose="020B0604030504040204" pitchFamily="18" charset="-120"/>
              </a:rPr>
              <a:t>Discuss the relationship between </a:t>
            </a:r>
          </a:p>
          <a:p>
            <a:pPr lvl="1"/>
            <a:r>
              <a:rPr lang="en-US" altLang="zh-TW" dirty="0">
                <a:ea typeface="新細明體" panose="020B0604030504040204" pitchFamily="18" charset="-120"/>
              </a:rPr>
              <a:t>The </a:t>
            </a:r>
            <a:r>
              <a:rPr lang="en-US" altLang="zh-TW" b="1" dirty="0">
                <a:ea typeface="新細明體" panose="020B0604030504040204" pitchFamily="18" charset="-120"/>
              </a:rPr>
              <a:t>BOP</a:t>
            </a:r>
            <a:r>
              <a:rPr lang="en-US" altLang="zh-TW" dirty="0">
                <a:ea typeface="新細明體" panose="020B0604030504040204" pitchFamily="18" charset="-120"/>
              </a:rPr>
              <a:t> and the </a:t>
            </a:r>
            <a:r>
              <a:rPr lang="en-US" altLang="zh-TW" b="1" dirty="0">
                <a:ea typeface="新細明體" panose="020B0604030504040204" pitchFamily="18" charset="-120"/>
              </a:rPr>
              <a:t>gross domestic product (GDP)</a:t>
            </a:r>
            <a:r>
              <a:rPr lang="en-US" altLang="zh-TW" dirty="0">
                <a:ea typeface="新細明體" panose="020B0604030504040204" pitchFamily="18" charset="-120"/>
              </a:rPr>
              <a:t>, </a:t>
            </a:r>
          </a:p>
          <a:p>
            <a:pPr lvl="1"/>
            <a:r>
              <a:rPr lang="en-US" altLang="zh-TW" dirty="0">
                <a:ea typeface="新細明體" panose="020B0604030504040204" pitchFamily="18" charset="-120"/>
              </a:rPr>
              <a:t>The </a:t>
            </a:r>
            <a:r>
              <a:rPr lang="en-US" altLang="zh-TW" b="1" dirty="0">
                <a:ea typeface="新細明體" panose="020B0604030504040204" pitchFamily="18" charset="-120"/>
              </a:rPr>
              <a:t>BOP</a:t>
            </a:r>
            <a:r>
              <a:rPr lang="en-US" altLang="zh-TW" dirty="0">
                <a:ea typeface="新細明體" panose="020B0604030504040204" pitchFamily="18" charset="-120"/>
              </a:rPr>
              <a:t> and the </a:t>
            </a:r>
            <a:r>
              <a:rPr lang="en-US" altLang="zh-TW" b="1" dirty="0">
                <a:ea typeface="新細明體" panose="020B0604030504040204" pitchFamily="18" charset="-120"/>
              </a:rPr>
              <a:t>exchange rate</a:t>
            </a:r>
            <a:r>
              <a:rPr lang="en-US" altLang="zh-TW" dirty="0">
                <a:ea typeface="新細明體" panose="020B0604030504040204" pitchFamily="18" charset="-120"/>
              </a:rPr>
              <a:t>, </a:t>
            </a:r>
          </a:p>
          <a:p>
            <a:pPr lvl="1"/>
            <a:r>
              <a:rPr lang="en-US" altLang="zh-TW" dirty="0">
                <a:ea typeface="新細明體" panose="020B0604030504040204" pitchFamily="18" charset="-120"/>
              </a:rPr>
              <a:t>The </a:t>
            </a:r>
            <a:r>
              <a:rPr lang="en-US" altLang="zh-TW" b="1" dirty="0">
                <a:ea typeface="新細明體" panose="020B0604030504040204" pitchFamily="18" charset="-120"/>
              </a:rPr>
              <a:t>BOP</a:t>
            </a:r>
            <a:r>
              <a:rPr lang="en-US" altLang="zh-TW" dirty="0">
                <a:ea typeface="新細明體" panose="020B0604030504040204" pitchFamily="18" charset="-120"/>
              </a:rPr>
              <a:t> and the </a:t>
            </a:r>
            <a:r>
              <a:rPr lang="en-US" altLang="zh-TW" b="1" dirty="0">
                <a:ea typeface="新細明體" panose="020B0604030504040204" pitchFamily="18" charset="-120"/>
              </a:rPr>
              <a:t>interest rate</a:t>
            </a:r>
            <a:r>
              <a:rPr lang="en-US" altLang="zh-TW" dirty="0">
                <a:ea typeface="新細明體" panose="020B0604030504040204" pitchFamily="18" charset="-120"/>
              </a:rPr>
              <a:t>, and </a:t>
            </a:r>
          </a:p>
          <a:p>
            <a:pPr lvl="1"/>
            <a:r>
              <a:rPr lang="en-US" altLang="zh-TW" dirty="0">
                <a:ea typeface="新細明體" panose="020B0604030504040204" pitchFamily="18" charset="-120"/>
              </a:rPr>
              <a:t>The </a:t>
            </a:r>
            <a:r>
              <a:rPr lang="en-US" altLang="zh-TW" b="1" dirty="0">
                <a:ea typeface="新細明體" panose="020B0604030504040204" pitchFamily="18" charset="-120"/>
              </a:rPr>
              <a:t>BOP</a:t>
            </a:r>
            <a:r>
              <a:rPr lang="en-US" altLang="zh-TW" dirty="0">
                <a:ea typeface="新細明體" panose="020B0604030504040204" pitchFamily="18" charset="-120"/>
              </a:rPr>
              <a:t> and the </a:t>
            </a:r>
            <a:r>
              <a:rPr lang="en-US" altLang="zh-TW" b="1" dirty="0">
                <a:ea typeface="新細明體" panose="020B0604030504040204" pitchFamily="18" charset="-120"/>
              </a:rPr>
              <a:t>inflation rate</a:t>
            </a:r>
          </a:p>
          <a:p>
            <a:endParaRPr lang="en-US" dirty="0"/>
          </a:p>
        </p:txBody>
      </p:sp>
    </p:spTree>
    <p:extLst>
      <p:ext uri="{BB962C8B-B14F-4D97-AF65-F5344CB8AC3E}">
        <p14:creationId xmlns:p14="http://schemas.microsoft.com/office/powerpoint/2010/main" val="2990044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979D-AFDE-48C5-B80C-4450452E67F9}"/>
              </a:ext>
            </a:extLst>
          </p:cNvPr>
          <p:cNvSpPr>
            <a:spLocks noGrp="1"/>
          </p:cNvSpPr>
          <p:nvPr>
            <p:ph type="title"/>
          </p:nvPr>
        </p:nvSpPr>
        <p:spPr>
          <a:xfrm>
            <a:off x="1601757" y="1"/>
            <a:ext cx="10018713" cy="813732"/>
          </a:xfrm>
        </p:spPr>
        <p:txBody>
          <a:bodyPr/>
          <a:lstStyle/>
          <a:p>
            <a:r>
              <a:rPr lang="en-US" dirty="0"/>
              <a:t>BOP and Exchange Rate…</a:t>
            </a:r>
          </a:p>
        </p:txBody>
      </p:sp>
      <p:sp>
        <p:nvSpPr>
          <p:cNvPr id="3" name="Content Placeholder 2">
            <a:extLst>
              <a:ext uri="{FF2B5EF4-FFF2-40B4-BE49-F238E27FC236}">
                <a16:creationId xmlns:a16="http://schemas.microsoft.com/office/drawing/2014/main" id="{3BFD5DE1-6B5E-4247-AF28-93A2D9E107C1}"/>
              </a:ext>
            </a:extLst>
          </p:cNvPr>
          <p:cNvSpPr>
            <a:spLocks noGrp="1"/>
          </p:cNvSpPr>
          <p:nvPr>
            <p:ph idx="1"/>
          </p:nvPr>
        </p:nvSpPr>
        <p:spPr>
          <a:xfrm>
            <a:off x="1601756" y="813733"/>
            <a:ext cx="10590243" cy="6044267"/>
          </a:xfrm>
        </p:spPr>
        <p:txBody>
          <a:bodyPr>
            <a:normAutofit fontScale="92500" lnSpcReduction="10000"/>
          </a:bodyPr>
          <a:lstStyle/>
          <a:p>
            <a:pPr algn="just"/>
            <a:r>
              <a:rPr lang="en-US" altLang="zh-TW" sz="2800" dirty="0">
                <a:ea typeface="新細明體" panose="020B0604030504040204" pitchFamily="18" charset="-120"/>
              </a:rPr>
              <a:t>Thus, the floating exchange rate regime can adjust the BOP automatically</a:t>
            </a:r>
            <a:endParaRPr lang="en-US" altLang="zh-TW" sz="2600" dirty="0">
              <a:ea typeface="新細明體" panose="020B0604030504040204" pitchFamily="18" charset="-120"/>
            </a:endParaRPr>
          </a:p>
          <a:p>
            <a:pPr lvl="1" algn="just">
              <a:lnSpc>
                <a:spcPct val="95000"/>
              </a:lnSpc>
              <a:spcBef>
                <a:spcPts val="400"/>
              </a:spcBef>
            </a:pPr>
            <a:r>
              <a:rPr lang="en-US" altLang="zh-TW" sz="2200" dirty="0">
                <a:ea typeface="新細明體" panose="020B0604030504040204" pitchFamily="18" charset="-120"/>
              </a:rPr>
              <a:t>However, the effect of the change of the exchange rate will not affect the BOP in the right direction immediately</a:t>
            </a:r>
          </a:p>
          <a:p>
            <a:pPr lvl="1" algn="just">
              <a:lnSpc>
                <a:spcPct val="95000"/>
              </a:lnSpc>
              <a:spcBef>
                <a:spcPts val="400"/>
              </a:spcBef>
            </a:pPr>
            <a:r>
              <a:rPr lang="en-US" altLang="zh-TW" sz="2200" dirty="0">
                <a:ea typeface="新細明體" panose="020B0604030504040204" pitchFamily="18" charset="-120"/>
              </a:rPr>
              <a:t>For deficits in the BOP, the effect of currency depreciation will let the deficits get worse in the short run, but moves back toward equilibrium in the long run (J-curve effect discussed later)</a:t>
            </a:r>
          </a:p>
          <a:p>
            <a:pPr algn="just"/>
            <a:r>
              <a:rPr lang="en-US" altLang="zh-TW" sz="2600" dirty="0">
                <a:ea typeface="新細明體" panose="020B0604030504040204" pitchFamily="18" charset="-120"/>
              </a:rPr>
              <a:t>Managed Floating Regime</a:t>
            </a:r>
          </a:p>
          <a:p>
            <a:pPr lvl="1" algn="just"/>
            <a:r>
              <a:rPr lang="en-US" altLang="zh-TW" sz="2200" dirty="0">
                <a:ea typeface="新細明體" panose="020B0604030504040204" pitchFamily="18" charset="-120"/>
              </a:rPr>
              <a:t>Countries adopting this regime have desired exchange rates, but they allow the exchange rate to derivate from the desired level to some extent</a:t>
            </a:r>
          </a:p>
          <a:p>
            <a:pPr lvl="1" algn="just"/>
            <a:r>
              <a:rPr lang="en-US" altLang="zh-TW" sz="2200" dirty="0">
                <a:ea typeface="新細明體" panose="020B0604030504040204" pitchFamily="18" charset="-120"/>
              </a:rPr>
              <a:t>They often find that it is necessary to take action to maintain their desired exchange rate levels</a:t>
            </a:r>
          </a:p>
          <a:p>
            <a:pPr lvl="1" algn="just"/>
            <a:r>
              <a:rPr lang="en-US" altLang="zh-TW" sz="2200" dirty="0">
                <a:ea typeface="新細明體" panose="020B0604030504040204" pitchFamily="18" charset="-120"/>
              </a:rPr>
              <a:t>In addition to intervening the foreign exchange market, they usually try to alter the exchange rate by influencing the motivations of market participants</a:t>
            </a:r>
          </a:p>
          <a:p>
            <a:pPr lvl="1" algn="just"/>
            <a:r>
              <a:rPr lang="en-US" altLang="zh-TW" sz="2200" dirty="0">
                <a:ea typeface="新細明體" panose="020B0604030504040204" pitchFamily="18" charset="-120"/>
              </a:rPr>
              <a:t>For example, to deal with the depreciation pressure from the deficit in the BOP, governments may raise domestic interest rate to attract additional capital from aboard, which creates additional demand for the domestic currency and alleviates the depreciation pressure (in the meanwhile, diminishes the deficit in the BOP)</a:t>
            </a:r>
          </a:p>
          <a:p>
            <a:pPr algn="just"/>
            <a:endParaRPr lang="en-US" altLang="zh-TW" sz="2600" dirty="0">
              <a:ea typeface="新細明體" panose="020B0604030504040204" pitchFamily="18" charset="-120"/>
            </a:endParaRPr>
          </a:p>
        </p:txBody>
      </p:sp>
    </p:spTree>
    <p:extLst>
      <p:ext uri="{BB962C8B-B14F-4D97-AF65-F5344CB8AC3E}">
        <p14:creationId xmlns:p14="http://schemas.microsoft.com/office/powerpoint/2010/main" val="2902647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979D-AFDE-48C5-B80C-4450452E67F9}"/>
              </a:ext>
            </a:extLst>
          </p:cNvPr>
          <p:cNvSpPr>
            <a:spLocks noGrp="1"/>
          </p:cNvSpPr>
          <p:nvPr>
            <p:ph type="title"/>
          </p:nvPr>
        </p:nvSpPr>
        <p:spPr>
          <a:xfrm>
            <a:off x="1601757" y="1"/>
            <a:ext cx="10018713" cy="813732"/>
          </a:xfrm>
        </p:spPr>
        <p:txBody>
          <a:bodyPr/>
          <a:lstStyle/>
          <a:p>
            <a:r>
              <a:rPr lang="en-US" dirty="0"/>
              <a:t>BOP and Interest Rate</a:t>
            </a:r>
          </a:p>
        </p:txBody>
      </p:sp>
      <p:sp>
        <p:nvSpPr>
          <p:cNvPr id="3" name="Content Placeholder 2">
            <a:extLst>
              <a:ext uri="{FF2B5EF4-FFF2-40B4-BE49-F238E27FC236}">
                <a16:creationId xmlns:a16="http://schemas.microsoft.com/office/drawing/2014/main" id="{3BFD5DE1-6B5E-4247-AF28-93A2D9E107C1}"/>
              </a:ext>
            </a:extLst>
          </p:cNvPr>
          <p:cNvSpPr>
            <a:spLocks noGrp="1"/>
          </p:cNvSpPr>
          <p:nvPr>
            <p:ph idx="1"/>
          </p:nvPr>
        </p:nvSpPr>
        <p:spPr>
          <a:xfrm>
            <a:off x="1601756" y="813733"/>
            <a:ext cx="10590243" cy="6044267"/>
          </a:xfrm>
        </p:spPr>
        <p:txBody>
          <a:bodyPr>
            <a:normAutofit fontScale="85000" lnSpcReduction="20000"/>
          </a:bodyPr>
          <a:lstStyle/>
          <a:p>
            <a:pPr algn="just">
              <a:spcBef>
                <a:spcPts val="400"/>
              </a:spcBef>
            </a:pPr>
            <a:r>
              <a:rPr lang="en-US" altLang="zh-TW" sz="2600" dirty="0">
                <a:ea typeface="新細明體" panose="020B0604030504040204" pitchFamily="18" charset="-120"/>
              </a:rPr>
              <a:t>Apart from the use of interest rates to intervene the foreign exchange market, the overall level of a country’s interest rates compared to other countries DOES have impact on the financial account of the BOP</a:t>
            </a:r>
          </a:p>
          <a:p>
            <a:pPr algn="just">
              <a:spcBef>
                <a:spcPts val="400"/>
              </a:spcBef>
            </a:pPr>
            <a:r>
              <a:rPr lang="en-US" altLang="zh-TW" sz="2600" dirty="0">
                <a:ea typeface="新細明體" panose="020B0604030504040204" pitchFamily="18" charset="-120"/>
              </a:rPr>
              <a:t>Relatively low real interest rates should normally stimulate an outflow of capital seeking higher rates elsewhere. It is true for India also. </a:t>
            </a:r>
          </a:p>
          <a:p>
            <a:pPr algn="just">
              <a:spcBef>
                <a:spcPts val="400"/>
              </a:spcBef>
            </a:pPr>
            <a:r>
              <a:rPr lang="en-US" altLang="zh-TW" sz="2600" i="1" dirty="0">
                <a:ea typeface="新細明體" panose="020B0604030504040204" pitchFamily="18" charset="-120"/>
              </a:rPr>
              <a:t>But in the case of the U.S., even with low real interest rates, the opposite has occurred due to perceived growth opportunities and political stability, which allows it to finance its large fiscal deficit</a:t>
            </a:r>
          </a:p>
          <a:p>
            <a:pPr algn="just">
              <a:spcBef>
                <a:spcPts val="400"/>
              </a:spcBef>
            </a:pPr>
            <a:r>
              <a:rPr lang="en-US" altLang="zh-TW" sz="2600" dirty="0">
                <a:ea typeface="新細明體" panose="020B0604030504040204" pitchFamily="18" charset="-120"/>
              </a:rPr>
              <a:t>However, it is beginning to appear that the favorable inflow on the financial account is diminishing while the current account balance is worsening</a:t>
            </a:r>
          </a:p>
          <a:p>
            <a:pPr algn="just"/>
            <a:r>
              <a:rPr lang="en-US" altLang="zh-TW" sz="2600" dirty="0">
                <a:ea typeface="新細明體" panose="020B0604030504040204" pitchFamily="18" charset="-120"/>
              </a:rPr>
              <a:t>The effect of increasing imports</a:t>
            </a:r>
          </a:p>
          <a:p>
            <a:pPr lvl="1" algn="just"/>
            <a:r>
              <a:rPr lang="en-US" altLang="zh-TW" sz="2200" dirty="0">
                <a:ea typeface="新細明體" panose="020B0604030504040204" pitchFamily="18" charset="-120"/>
              </a:rPr>
              <a:t>Due to the comparative advantage theory in international trade, imports of goods and services are usually cheaper and have the potential to lower a country’s inflation rate</a:t>
            </a:r>
          </a:p>
          <a:p>
            <a:pPr lvl="1" algn="just"/>
            <a:r>
              <a:rPr lang="en-US" altLang="zh-TW" sz="2200" dirty="0">
                <a:ea typeface="新細明體" panose="020B0604030504040204" pitchFamily="18" charset="-120"/>
              </a:rPr>
              <a:t>Imports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balance on current account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BOP </a:t>
            </a:r>
            <a:r>
              <a:rPr lang="zh-TW" altLang="zh-TW" sz="2200" dirty="0">
                <a:ea typeface="新細明體" panose="020B0604030504040204" pitchFamily="18" charset="-120"/>
              </a:rPr>
              <a:t>↓</a:t>
            </a:r>
            <a:endParaRPr lang="en-US" altLang="zh-TW" sz="2200" dirty="0">
              <a:ea typeface="新細明體" panose="020B0604030504040204" pitchFamily="18" charset="-120"/>
            </a:endParaRPr>
          </a:p>
          <a:p>
            <a:pPr lvl="1" algn="just">
              <a:buNone/>
            </a:pPr>
            <a:r>
              <a:rPr lang="en-US" altLang="zh-TW" sz="2200" dirty="0">
                <a:ea typeface="新細明體" panose="020B0604030504040204" pitchFamily="18" charset="-120"/>
              </a:rPr>
              <a:t>If the BOP declines with the increase of the import, the inflation rates may decrease in the meantime</a:t>
            </a:r>
          </a:p>
          <a:p>
            <a:pPr lvl="1" algn="just"/>
            <a:r>
              <a:rPr lang="en-US" altLang="zh-TW" sz="2200" dirty="0">
                <a:ea typeface="新細明體" panose="020B0604030504040204" pitchFamily="18" charset="-120"/>
              </a:rPr>
              <a:t>In addition, imports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foreign competition substitutes for domestic competition  domestic production </a:t>
            </a:r>
            <a:r>
              <a:rPr lang="zh-TW" altLang="zh-TW" sz="2200" dirty="0">
                <a:ea typeface="新細明體" panose="020B0604030504040204" pitchFamily="18" charset="-120"/>
              </a:rPr>
              <a:t>↓</a:t>
            </a:r>
            <a:r>
              <a:rPr lang="en-US" altLang="zh-TW" sz="2200" dirty="0">
                <a:ea typeface="新細明體" panose="020B0604030504040204" pitchFamily="18" charset="-120"/>
              </a:rPr>
              <a:t>, employment rate </a:t>
            </a:r>
            <a:r>
              <a:rPr lang="zh-TW" altLang="zh-TW" sz="2200" dirty="0">
                <a:ea typeface="新細明體" panose="020B0604030504040204" pitchFamily="18" charset="-120"/>
              </a:rPr>
              <a:t>↓</a:t>
            </a:r>
            <a:r>
              <a:rPr lang="en-US" altLang="zh-TW" sz="2200" dirty="0">
                <a:ea typeface="新細明體" panose="020B0604030504040204" pitchFamily="18" charset="-120"/>
              </a:rPr>
              <a:t> </a:t>
            </a:r>
            <a:r>
              <a:rPr lang="en-US" altLang="zh-TW" sz="2200" dirty="0">
                <a:ea typeface="新細明體" panose="020B0604030504040204" pitchFamily="18" charset="-120"/>
                <a:sym typeface="Symbol" panose="05050102010706020507" pitchFamily="18" charset="2"/>
              </a:rPr>
              <a:t> GDP </a:t>
            </a:r>
            <a:r>
              <a:rPr lang="zh-TW" altLang="zh-TW" sz="2200" dirty="0">
                <a:ea typeface="新細明體" panose="020B0604030504040204" pitchFamily="18" charset="-120"/>
              </a:rPr>
              <a:t>↓</a:t>
            </a:r>
            <a:r>
              <a:rPr lang="en-US" altLang="zh-TW" sz="2200" dirty="0">
                <a:ea typeface="新細明體" panose="020B0604030504040204" pitchFamily="18" charset="-120"/>
              </a:rPr>
              <a:t>  (this argument is consistent with the macroeconomic accounting identity, i.e., imports </a:t>
            </a:r>
            <a:r>
              <a:rPr lang="zh-TW" altLang="zh-TW" sz="2200" dirty="0">
                <a:ea typeface="新細明體" panose="020B0604030504040204" pitchFamily="18" charset="-120"/>
              </a:rPr>
              <a:t>↑</a:t>
            </a:r>
            <a:r>
              <a:rPr lang="en-US" altLang="zh-TW" sz="2200" dirty="0">
                <a:ea typeface="新細明體" panose="020B0604030504040204" pitchFamily="18" charset="-120"/>
                <a:sym typeface="Symbol" panose="05050102010706020507" pitchFamily="18" charset="2"/>
              </a:rPr>
              <a:t>  GDP </a:t>
            </a:r>
            <a:r>
              <a:rPr lang="zh-TW" altLang="zh-TW" sz="2200" dirty="0">
                <a:ea typeface="新細明體" panose="020B0604030504040204" pitchFamily="18" charset="-120"/>
              </a:rPr>
              <a:t>↓</a:t>
            </a:r>
            <a:r>
              <a:rPr lang="en-US" altLang="zh-TW" sz="2200" dirty="0">
                <a:ea typeface="新細明體" panose="020B0604030504040204" pitchFamily="18" charset="-120"/>
              </a:rPr>
              <a:t>)</a:t>
            </a:r>
          </a:p>
        </p:txBody>
      </p:sp>
    </p:spTree>
    <p:extLst>
      <p:ext uri="{BB962C8B-B14F-4D97-AF65-F5344CB8AC3E}">
        <p14:creationId xmlns:p14="http://schemas.microsoft.com/office/powerpoint/2010/main" val="1588141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979D-AFDE-48C5-B80C-4450452E67F9}"/>
              </a:ext>
            </a:extLst>
          </p:cNvPr>
          <p:cNvSpPr>
            <a:spLocks noGrp="1"/>
          </p:cNvSpPr>
          <p:nvPr>
            <p:ph type="title"/>
          </p:nvPr>
        </p:nvSpPr>
        <p:spPr>
          <a:xfrm>
            <a:off x="1601757" y="1"/>
            <a:ext cx="10018713" cy="813732"/>
          </a:xfrm>
        </p:spPr>
        <p:txBody>
          <a:bodyPr>
            <a:normAutofit/>
          </a:bodyPr>
          <a:lstStyle/>
          <a:p>
            <a:r>
              <a:rPr lang="en-US" dirty="0"/>
              <a:t> </a:t>
            </a:r>
            <a:r>
              <a:rPr lang="en-US" sz="3100" dirty="0"/>
              <a:t>Trade Balance and Exchange Rate: J Curve Adjustment</a:t>
            </a:r>
          </a:p>
        </p:txBody>
      </p:sp>
      <p:sp>
        <p:nvSpPr>
          <p:cNvPr id="3" name="Content Placeholder 2">
            <a:extLst>
              <a:ext uri="{FF2B5EF4-FFF2-40B4-BE49-F238E27FC236}">
                <a16:creationId xmlns:a16="http://schemas.microsoft.com/office/drawing/2014/main" id="{3BFD5DE1-6B5E-4247-AF28-93A2D9E107C1}"/>
              </a:ext>
            </a:extLst>
          </p:cNvPr>
          <p:cNvSpPr>
            <a:spLocks noGrp="1"/>
          </p:cNvSpPr>
          <p:nvPr>
            <p:ph idx="1"/>
          </p:nvPr>
        </p:nvSpPr>
        <p:spPr>
          <a:xfrm>
            <a:off x="1073249" y="813734"/>
            <a:ext cx="5252049" cy="2147580"/>
          </a:xfrm>
        </p:spPr>
        <p:txBody>
          <a:bodyPr>
            <a:noAutofit/>
          </a:bodyPr>
          <a:lstStyle/>
          <a:p>
            <a:pPr algn="just"/>
            <a:r>
              <a:rPr lang="en-US" altLang="zh-TW" sz="1800" dirty="0">
                <a:ea typeface="新細明體" panose="020B0604030504040204" pitchFamily="18" charset="-120"/>
              </a:rPr>
              <a:t>A country’s import and export of goods and services are affected by changes in exchange rates</a:t>
            </a:r>
          </a:p>
          <a:p>
            <a:pPr algn="just"/>
            <a:r>
              <a:rPr lang="en-US" altLang="zh-TW" sz="1800" dirty="0">
                <a:ea typeface="新細明體" panose="020B0604030504040204" pitchFamily="18" charset="-120"/>
              </a:rPr>
              <a:t>The transmission mechanism is in principle quite simple: changes in exchange rates change relative process of imports and exports, i.e., changing prices in turn result in changes in quantities demanded through the price elasticity of demand</a:t>
            </a:r>
          </a:p>
        </p:txBody>
      </p:sp>
      <p:pic>
        <p:nvPicPr>
          <p:cNvPr id="4" name="圖片 37" descr="圖片1.png">
            <a:extLst>
              <a:ext uri="{FF2B5EF4-FFF2-40B4-BE49-F238E27FC236}">
                <a16:creationId xmlns:a16="http://schemas.microsoft.com/office/drawing/2014/main" id="{1F944720-8BC2-46DD-B0EC-9ADD255A8F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969" y="3171227"/>
            <a:ext cx="5563998" cy="3468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2A112D0-D5E2-4AF3-9B59-3FE751127305}"/>
              </a:ext>
            </a:extLst>
          </p:cNvPr>
          <p:cNvSpPr/>
          <p:nvPr/>
        </p:nvSpPr>
        <p:spPr>
          <a:xfrm>
            <a:off x="6526635" y="813733"/>
            <a:ext cx="5622342" cy="2723823"/>
          </a:xfrm>
          <a:prstGeom prst="rect">
            <a:avLst/>
          </a:prstGeom>
        </p:spPr>
        <p:txBody>
          <a:bodyPr wrap="square">
            <a:spAutoFit/>
          </a:bodyPr>
          <a:lstStyle/>
          <a:p>
            <a:pPr algn="just">
              <a:lnSpc>
                <a:spcPct val="95000"/>
              </a:lnSpc>
            </a:pPr>
            <a:r>
              <a:rPr lang="en-US" altLang="zh-TW" dirty="0">
                <a:ea typeface="新細明體" panose="020B0604030504040204" pitchFamily="18" charset="-120"/>
              </a:rPr>
              <a:t>There are three stages to adjust the deficit of the balance of trade</a:t>
            </a:r>
          </a:p>
          <a:p>
            <a:pPr algn="just">
              <a:lnSpc>
                <a:spcPct val="95000"/>
              </a:lnSpc>
            </a:pPr>
            <a:r>
              <a:rPr lang="en-US" altLang="zh-TW" dirty="0">
                <a:ea typeface="新細明體" panose="020B0604030504040204" pitchFamily="18" charset="-120"/>
              </a:rPr>
              <a:t>The adjustment path of the trade balance is like the shape of a flattened “J”</a:t>
            </a:r>
          </a:p>
          <a:p>
            <a:pPr algn="just">
              <a:lnSpc>
                <a:spcPct val="95000"/>
              </a:lnSpc>
            </a:pPr>
            <a:r>
              <a:rPr lang="en-US" altLang="zh-TW" dirty="0">
                <a:ea typeface="新細明體" panose="020B0604030504040204" pitchFamily="18" charset="-120"/>
              </a:rPr>
              <a:t>In the pass-through period, import prices </a:t>
            </a:r>
            <a:r>
              <a:rPr lang="zh-TW" altLang="en-US" dirty="0">
                <a:ea typeface="新細明體" panose="020B0604030504040204" pitchFamily="18" charset="-120"/>
              </a:rPr>
              <a:t>↑</a:t>
            </a:r>
            <a:r>
              <a:rPr lang="en-US" altLang="zh-TW" dirty="0">
                <a:ea typeface="新細明體" panose="020B0604030504040204" pitchFamily="18" charset="-120"/>
              </a:rPr>
              <a:t> and export prices </a:t>
            </a:r>
            <a:r>
              <a:rPr lang="zh-TW" altLang="en-US" dirty="0">
                <a:ea typeface="新細明體" panose="020B0604030504040204" pitchFamily="18" charset="-120"/>
              </a:rPr>
              <a:t>↓ </a:t>
            </a:r>
            <a:r>
              <a:rPr lang="en-US" altLang="zh-TW" dirty="0">
                <a:ea typeface="新細明體" panose="020B0604030504040204" pitchFamily="18" charset="-120"/>
              </a:rPr>
              <a:t>due to the currency depreciation (explained on the next slide)</a:t>
            </a:r>
          </a:p>
          <a:p>
            <a:pPr algn="just">
              <a:lnSpc>
                <a:spcPct val="95000"/>
              </a:lnSpc>
            </a:pPr>
            <a:r>
              <a:rPr lang="en-US" altLang="zh-TW" dirty="0">
                <a:ea typeface="新細明體" panose="020B0604030504040204" pitchFamily="18" charset="-120"/>
              </a:rPr>
              <a:t>In the quantity adjustment period, import demand </a:t>
            </a:r>
            <a:r>
              <a:rPr lang="zh-TW" altLang="en-US" dirty="0">
                <a:ea typeface="新細明體" panose="020B0604030504040204" pitchFamily="18" charset="-120"/>
              </a:rPr>
              <a:t>↓</a:t>
            </a:r>
            <a:r>
              <a:rPr lang="en-US" altLang="zh-TW" dirty="0">
                <a:ea typeface="新細明體" panose="020B0604030504040204" pitchFamily="18" charset="-120"/>
              </a:rPr>
              <a:t> and export demand </a:t>
            </a:r>
            <a:r>
              <a:rPr lang="zh-TW" altLang="en-US" dirty="0">
                <a:ea typeface="新細明體" panose="020B0604030504040204" pitchFamily="18" charset="-120"/>
              </a:rPr>
              <a:t>↑</a:t>
            </a:r>
            <a:r>
              <a:rPr lang="en-US" altLang="zh-TW" dirty="0">
                <a:ea typeface="新細明體" panose="020B0604030504040204" pitchFamily="18" charset="-120"/>
              </a:rPr>
              <a:t>, so the balance of trade–exports less imports–improves eventually</a:t>
            </a:r>
            <a:endParaRPr lang="zh-TW" altLang="en-US" dirty="0">
              <a:ea typeface="新細明體" panose="020B0604030504040204" pitchFamily="18" charset="-120"/>
            </a:endParaRPr>
          </a:p>
        </p:txBody>
      </p:sp>
      <p:sp>
        <p:nvSpPr>
          <p:cNvPr id="6" name="Rectangle 5">
            <a:extLst>
              <a:ext uri="{FF2B5EF4-FFF2-40B4-BE49-F238E27FC236}">
                <a16:creationId xmlns:a16="http://schemas.microsoft.com/office/drawing/2014/main" id="{EDB68006-5C00-4C6A-A61C-36AA79555F97}"/>
              </a:ext>
            </a:extLst>
          </p:cNvPr>
          <p:cNvSpPr/>
          <p:nvPr/>
        </p:nvSpPr>
        <p:spPr>
          <a:xfrm>
            <a:off x="6526635" y="3705959"/>
            <a:ext cx="5665365" cy="3133165"/>
          </a:xfrm>
          <a:prstGeom prst="rect">
            <a:avLst/>
          </a:prstGeom>
        </p:spPr>
        <p:txBody>
          <a:bodyPr wrap="square">
            <a:spAutoFit/>
          </a:bodyPr>
          <a:lstStyle/>
          <a:p>
            <a:pPr algn="just">
              <a:lnSpc>
                <a:spcPct val="95000"/>
              </a:lnSpc>
            </a:pPr>
            <a:r>
              <a:rPr lang="en-US" altLang="zh-TW" sz="1600" dirty="0">
                <a:ea typeface="新細明體" panose="020B0604030504040204" pitchFamily="18" charset="-120"/>
              </a:rPr>
              <a:t>The reason why the sudden depreciation of the domestic currency deteriorates the trade deficit immediately in the J-curve adjustment </a:t>
            </a:r>
          </a:p>
          <a:p>
            <a:pPr lvl="1" algn="just">
              <a:lnSpc>
                <a:spcPct val="95000"/>
              </a:lnSpc>
            </a:pPr>
            <a:r>
              <a:rPr lang="en-US" altLang="zh-TW" sz="1600" dirty="0">
                <a:ea typeface="新細明體" panose="020B0604030504040204" pitchFamily="18" charset="-120"/>
              </a:rPr>
              <a:t>Most exports were priced in US$, but most imports were contracts denominated in foreign currency</a:t>
            </a:r>
          </a:p>
          <a:p>
            <a:pPr lvl="1" algn="just">
              <a:lnSpc>
                <a:spcPct val="95000"/>
              </a:lnSpc>
            </a:pPr>
            <a:r>
              <a:rPr lang="en-US" altLang="zh-TW" sz="1600" dirty="0">
                <a:ea typeface="新細明體" panose="020B0604030504040204" pitchFamily="18" charset="-120"/>
              </a:rPr>
              <a:t>Sudden depreciation: because all the contracts of exports and imports are in effect and the cost to U.S. importers rise as they spent more dollars to buy foreign currencies, whereas the revenues earned by U.S. exporters remain unchanged, it deteriorates the trade deficit immediately</a:t>
            </a:r>
          </a:p>
          <a:p>
            <a:pPr algn="just">
              <a:lnSpc>
                <a:spcPct val="95000"/>
              </a:lnSpc>
            </a:pPr>
            <a:r>
              <a:rPr lang="en-US" altLang="zh-TW" sz="1600" dirty="0">
                <a:ea typeface="新細明體" panose="020B0604030504040204" pitchFamily="18" charset="-120"/>
              </a:rPr>
              <a:t>The “J-curve” adjustment path gives the reason that many countries, e.g., Taiwan in 1997, adopted the devaluation strategy to improve the trade balance</a:t>
            </a:r>
          </a:p>
        </p:txBody>
      </p:sp>
    </p:spTree>
    <p:extLst>
      <p:ext uri="{BB962C8B-B14F-4D97-AF65-F5344CB8AC3E}">
        <p14:creationId xmlns:p14="http://schemas.microsoft.com/office/powerpoint/2010/main" val="149867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4D371B-EA55-4701-99E7-7C832FB7F339}"/>
              </a:ext>
            </a:extLst>
          </p:cNvPr>
          <p:cNvSpPr>
            <a:spLocks noGrp="1"/>
          </p:cNvSpPr>
          <p:nvPr>
            <p:ph idx="1"/>
          </p:nvPr>
        </p:nvSpPr>
        <p:spPr>
          <a:xfrm>
            <a:off x="913774" y="1570140"/>
            <a:ext cx="10364452" cy="1131116"/>
          </a:xfrm>
        </p:spPr>
        <p:txBody>
          <a:bodyPr/>
          <a:lstStyle/>
          <a:p>
            <a:pPr marL="0" indent="0" algn="ctr">
              <a:buNone/>
            </a:pPr>
            <a:r>
              <a:rPr lang="en-US" altLang="zh-TW" sz="2800" b="1" dirty="0">
                <a:ea typeface="新細明體" panose="020B0604030504040204" pitchFamily="18" charset="-120"/>
              </a:rPr>
              <a:t>balance of payments (BOP)-Concept</a:t>
            </a:r>
            <a:endParaRPr lang="en-US" altLang="zh-TW" sz="2800" dirty="0">
              <a:ea typeface="新細明體" panose="020B0604030504040204" pitchFamily="18" charset="-120"/>
            </a:endParaRPr>
          </a:p>
          <a:p>
            <a:endParaRPr lang="en-US" dirty="0"/>
          </a:p>
        </p:txBody>
      </p:sp>
    </p:spTree>
    <p:extLst>
      <p:ext uri="{BB962C8B-B14F-4D97-AF65-F5344CB8AC3E}">
        <p14:creationId xmlns:p14="http://schemas.microsoft.com/office/powerpoint/2010/main" val="46652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altLang="zh-TW" b="1" dirty="0">
                <a:ea typeface="新細明體" panose="020B0604030504040204" pitchFamily="18" charset="-120"/>
              </a:rPr>
              <a:t>Balance of Payments (BOP)-Concept</a:t>
            </a:r>
            <a:endParaRPr lang="en-US" dirty="0"/>
          </a:p>
        </p:txBody>
      </p:sp>
      <p:sp>
        <p:nvSpPr>
          <p:cNvPr id="3" name="Content Placeholder 2">
            <a:extLst>
              <a:ext uri="{FF2B5EF4-FFF2-40B4-BE49-F238E27FC236}">
                <a16:creationId xmlns:a16="http://schemas.microsoft.com/office/drawing/2014/main" id="{E978879C-C96F-4094-9612-406E3CD2A139}"/>
              </a:ext>
            </a:extLst>
          </p:cNvPr>
          <p:cNvSpPr>
            <a:spLocks noGrp="1"/>
          </p:cNvSpPr>
          <p:nvPr>
            <p:ph idx="1"/>
          </p:nvPr>
        </p:nvSpPr>
        <p:spPr>
          <a:xfrm>
            <a:off x="1484310" y="813732"/>
            <a:ext cx="10707690" cy="6029587"/>
          </a:xfrm>
        </p:spPr>
        <p:txBody>
          <a:bodyPr>
            <a:normAutofit fontScale="85000" lnSpcReduction="20000"/>
          </a:bodyPr>
          <a:lstStyle/>
          <a:p>
            <a:pPr algn="just"/>
            <a:r>
              <a:rPr lang="en-US" altLang="zh-TW" dirty="0">
                <a:ea typeface="新細明體" panose="020B0604030504040204" pitchFamily="18" charset="-120"/>
              </a:rPr>
              <a:t>The measurement of different forms of international economic transactions between the residents of a country and foreign residents in a given time period is called the </a:t>
            </a:r>
            <a:r>
              <a:rPr lang="en-US" altLang="zh-TW" i="1" dirty="0">
                <a:ea typeface="新細明體" panose="020B0604030504040204" pitchFamily="18" charset="-120"/>
              </a:rPr>
              <a:t>balance of payments </a:t>
            </a:r>
            <a:r>
              <a:rPr lang="en-US" altLang="zh-TW" dirty="0">
                <a:ea typeface="新細明體" panose="020B0604030504040204" pitchFamily="18" charset="-120"/>
              </a:rPr>
              <a:t>(BOP)</a:t>
            </a:r>
          </a:p>
          <a:p>
            <a:pPr marL="0" indent="0" algn="just">
              <a:buNone/>
            </a:pPr>
            <a:r>
              <a:rPr lang="en-US" altLang="zh-TW" sz="1800" dirty="0">
                <a:ea typeface="新細明體" panose="020B0604030504040204" pitchFamily="18" charset="-120"/>
              </a:rPr>
              <a:t>	(Note that the resident is a economic concept, and it includes individuals, firms, nonprofit   communities, and the government) </a:t>
            </a:r>
          </a:p>
          <a:p>
            <a:pPr algn="just"/>
            <a:r>
              <a:rPr lang="en-US" altLang="zh-TW" dirty="0">
                <a:ea typeface="新細明體" panose="020B0604030504040204" pitchFamily="18" charset="-120"/>
              </a:rPr>
              <a:t>BOP influences and is influenced by other variables, such as gross domestic product (GDP), employment levels, price levels, exchange rates, and interest rates</a:t>
            </a:r>
          </a:p>
          <a:p>
            <a:pPr algn="just"/>
            <a:r>
              <a:rPr lang="en-US" altLang="zh-TW" dirty="0">
                <a:ea typeface="新細明體" panose="020B0604030504040204" pitchFamily="18" charset="-120"/>
              </a:rPr>
              <a:t>Government policymakers need the data of BOP to evaluate the general competitiveness of domestic industries, to set the exchange or interest rate, to determine the monetary and fiscal policy, etc.</a:t>
            </a:r>
          </a:p>
          <a:p>
            <a:pPr algn="just"/>
            <a:r>
              <a:rPr lang="en-US" altLang="zh-TW" sz="2600" dirty="0">
                <a:ea typeface="新細明體" panose="020B0604030504040204" pitchFamily="18" charset="-120"/>
              </a:rPr>
              <a:t>BOP data is also important for MNEs as it is a gauge of a nation’s competitiveness or health</a:t>
            </a:r>
          </a:p>
          <a:p>
            <a:pPr algn="just"/>
            <a:r>
              <a:rPr lang="en-US" altLang="zh-TW" sz="2600" dirty="0">
                <a:ea typeface="新細明體" panose="020B0604030504040204" pitchFamily="18" charset="-120"/>
              </a:rPr>
              <a:t>For a MNE, both home and host country BOP data is important because:</a:t>
            </a:r>
          </a:p>
          <a:p>
            <a:pPr lvl="1" algn="just"/>
            <a:r>
              <a:rPr lang="en-US" altLang="zh-TW" sz="2200" dirty="0">
                <a:ea typeface="新細明體" panose="020B0604030504040204" pitchFamily="18" charset="-120"/>
              </a:rPr>
              <a:t>BOP is an indication of pressure on a country’s foreign exchange rate</a:t>
            </a:r>
          </a:p>
          <a:p>
            <a:pPr lvl="1" algn="just"/>
            <a:r>
              <a:rPr lang="en-US" altLang="zh-TW" sz="2200" dirty="0">
                <a:ea typeface="新細明體" panose="020B0604030504040204" pitchFamily="18" charset="-120"/>
              </a:rPr>
              <a:t>Change in a country’s BOP may signal the imposition or removal of controls in various sorts of payments, e.g., removal of the capital outflow control may reduce the balance of the financial account in BOP </a:t>
            </a:r>
          </a:p>
          <a:p>
            <a:pPr lvl="1" algn="just"/>
            <a:r>
              <a:rPr lang="en-US" altLang="zh-TW" sz="2200" dirty="0">
                <a:ea typeface="新細明體" panose="020B0604030504040204" pitchFamily="18" charset="-120"/>
              </a:rPr>
              <a:t>A forecast of a country’s market potential (especially in the short run), e.g., a country with trade deficit may welcome investments that can increase its exports</a:t>
            </a:r>
            <a:endParaRPr lang="en-US" altLang="zh-TW" dirty="0">
              <a:ea typeface="新細明體" panose="020B0604030504040204" pitchFamily="18" charset="-120"/>
            </a:endParaRPr>
          </a:p>
          <a:p>
            <a:endParaRPr lang="en-US" dirty="0"/>
          </a:p>
        </p:txBody>
      </p:sp>
    </p:spTree>
    <p:extLst>
      <p:ext uri="{BB962C8B-B14F-4D97-AF65-F5344CB8AC3E}">
        <p14:creationId xmlns:p14="http://schemas.microsoft.com/office/powerpoint/2010/main" val="111195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altLang="zh-TW" b="1" dirty="0">
                <a:ea typeface="新細明體" panose="020B0604030504040204" pitchFamily="18" charset="-120"/>
              </a:rPr>
              <a:t>Balance of Payments (BOP)-Concept…</a:t>
            </a:r>
            <a:endParaRPr lang="en-US" dirty="0"/>
          </a:p>
        </p:txBody>
      </p:sp>
      <p:pic>
        <p:nvPicPr>
          <p:cNvPr id="4" name="Picture 10" descr="ex04_01">
            <a:extLst>
              <a:ext uri="{FF2B5EF4-FFF2-40B4-BE49-F238E27FC236}">
                <a16:creationId xmlns:a16="http://schemas.microsoft.com/office/drawing/2014/main" id="{1A581725-9DAA-4672-BAC4-834A5EC2C32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7072" y="679507"/>
            <a:ext cx="5939405" cy="258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592C6B3D-E1B2-424E-8282-7071F3D50AD8}"/>
              </a:ext>
            </a:extLst>
          </p:cNvPr>
          <p:cNvSpPr/>
          <p:nvPr/>
        </p:nvSpPr>
        <p:spPr>
          <a:xfrm>
            <a:off x="1420531" y="3682943"/>
            <a:ext cx="10760278" cy="2900794"/>
          </a:xfrm>
          <a:prstGeom prst="rect">
            <a:avLst/>
          </a:prstGeom>
        </p:spPr>
        <p:txBody>
          <a:bodyPr wrap="square">
            <a:spAutoFit/>
          </a:bodyPr>
          <a:lstStyle/>
          <a:p>
            <a:pPr marL="285750" indent="-285750">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The BOP is composed of three primary accounts, the Current Account, the Capital Account, and the Financial Account</a:t>
            </a:r>
          </a:p>
          <a:p>
            <a:pPr marL="285750" indent="-285750">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In addition, the Official Reserves Account tracks government currency transactions</a:t>
            </a:r>
          </a:p>
          <a:p>
            <a:pPr marL="285750" indent="-285750">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The fourth account, the Net Errors and Omissions Account, is produced to preserve the balance of the BOP</a:t>
            </a:r>
          </a:p>
          <a:p>
            <a:pPr marL="285750" indent="-285750">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Later, we will discuss the theoretical double-entry bookkeeping rule of the BOP, and you will understand that BOP should balance</a:t>
            </a:r>
          </a:p>
          <a:p>
            <a:pPr marL="285750" indent="-285750">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However, it is impossible to record all international transactions associated with a nation, so in practice the organizations to produce BOP reports collect national data for different accounts separately, which could result in the imbalances of the BOP</a:t>
            </a:r>
          </a:p>
          <a:p>
            <a:pPr marL="285750" indent="-285750" algn="just">
              <a:spcBef>
                <a:spcPts val="300"/>
              </a:spcBef>
              <a:buFont typeface="Arial" panose="020B0604020202020204" pitchFamily="34" charset="0"/>
              <a:buChar char="•"/>
            </a:pPr>
            <a:endParaRPr lang="zh-TW" altLang="en-US" dirty="0">
              <a:latin typeface="Times New Roman" panose="02020603050405020304" pitchFamily="18" charset="0"/>
              <a:ea typeface="新細明體" panose="020B0604030504040204" pitchFamily="18" charset="-120"/>
            </a:endParaRPr>
          </a:p>
        </p:txBody>
      </p:sp>
      <p:sp>
        <p:nvSpPr>
          <p:cNvPr id="6" name="Rectangle 5">
            <a:extLst>
              <a:ext uri="{FF2B5EF4-FFF2-40B4-BE49-F238E27FC236}">
                <a16:creationId xmlns:a16="http://schemas.microsoft.com/office/drawing/2014/main" id="{D5E26B78-3E5D-4FE5-8088-312C6334E343}"/>
              </a:ext>
            </a:extLst>
          </p:cNvPr>
          <p:cNvSpPr/>
          <p:nvPr/>
        </p:nvSpPr>
        <p:spPr>
          <a:xfrm>
            <a:off x="7147420" y="620785"/>
            <a:ext cx="5033389" cy="2939266"/>
          </a:xfrm>
          <a:prstGeom prst="rect">
            <a:avLst/>
          </a:prstGeom>
        </p:spPr>
        <p:txBody>
          <a:bodyPr wrap="square">
            <a:spAutoFit/>
          </a:bodyPr>
          <a:lstStyle/>
          <a:p>
            <a:pPr marL="285750" indent="-285750" algn="just">
              <a:spcBef>
                <a:spcPts val="300"/>
              </a:spcBef>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The classification of accounts of the BOP in this chapter follows the definition of the International Monetary Fund (IMF)</a:t>
            </a:r>
          </a:p>
          <a:p>
            <a:pPr marL="285750" indent="-285750" algn="just">
              <a:spcBef>
                <a:spcPts val="300"/>
              </a:spcBef>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Because the IMF is the primary sources of statistics for BOPs, its terminologies are more wildly accepted</a:t>
            </a:r>
          </a:p>
          <a:p>
            <a:pPr marL="285750" indent="-285750" algn="just">
              <a:spcBef>
                <a:spcPts val="300"/>
              </a:spcBef>
              <a:buFont typeface="Arial" panose="020B0604020202020204" pitchFamily="34" charset="0"/>
              <a:buChar char="•"/>
            </a:pPr>
            <a:r>
              <a:rPr lang="en-US" altLang="zh-TW" dirty="0">
                <a:latin typeface="Times New Roman" panose="02020603050405020304" pitchFamily="18" charset="0"/>
                <a:ea typeface="新細明體" panose="020B0604030504040204" pitchFamily="18" charset="-120"/>
              </a:rPr>
              <a:t>In fact, this system is also used by the Organization for Economic Cooperation and Development (OECD) and United Nations System of National Accounts (UNSNA)</a:t>
            </a:r>
          </a:p>
        </p:txBody>
      </p:sp>
    </p:spTree>
    <p:extLst>
      <p:ext uri="{BB962C8B-B14F-4D97-AF65-F5344CB8AC3E}">
        <p14:creationId xmlns:p14="http://schemas.microsoft.com/office/powerpoint/2010/main" val="60827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b="1" dirty="0"/>
              <a:t>Current Account</a:t>
            </a:r>
          </a:p>
        </p:txBody>
      </p:sp>
      <p:sp>
        <p:nvSpPr>
          <p:cNvPr id="3" name="Content Placeholder 2">
            <a:extLst>
              <a:ext uri="{FF2B5EF4-FFF2-40B4-BE49-F238E27FC236}">
                <a16:creationId xmlns:a16="http://schemas.microsoft.com/office/drawing/2014/main" id="{7F8C1DED-4EC5-41DF-B553-BFCC5F90E1C6}"/>
              </a:ext>
            </a:extLst>
          </p:cNvPr>
          <p:cNvSpPr>
            <a:spLocks noGrp="1"/>
          </p:cNvSpPr>
          <p:nvPr>
            <p:ph idx="1"/>
          </p:nvPr>
        </p:nvSpPr>
        <p:spPr>
          <a:xfrm>
            <a:off x="1484309" y="820461"/>
            <a:ext cx="10707691" cy="5714563"/>
          </a:xfrm>
        </p:spPr>
        <p:txBody>
          <a:bodyPr>
            <a:normAutofit fontScale="62500" lnSpcReduction="20000"/>
          </a:bodyPr>
          <a:lstStyle/>
          <a:p>
            <a:pPr algn="just">
              <a:lnSpc>
                <a:spcPct val="93000"/>
              </a:lnSpc>
            </a:pPr>
            <a:r>
              <a:rPr lang="en-US" altLang="zh-TW" sz="2600" dirty="0">
                <a:ea typeface="新細明體" panose="020B0604030504040204" pitchFamily="18" charset="-120"/>
              </a:rPr>
              <a:t>The </a:t>
            </a:r>
            <a:r>
              <a:rPr lang="en-US" altLang="zh-TW" sz="2600" b="1" dirty="0">
                <a:ea typeface="新細明體" panose="020B0604030504040204" pitchFamily="18" charset="-120"/>
              </a:rPr>
              <a:t>Current Account </a:t>
            </a:r>
            <a:r>
              <a:rPr lang="en-US" altLang="zh-TW" sz="2600" dirty="0">
                <a:ea typeface="新細明體" panose="020B0604030504040204" pitchFamily="18" charset="-120"/>
              </a:rPr>
              <a:t>includes all international economic transactions with income or payment flows occurring within the current year.  It consists of the following four subcategories:</a:t>
            </a:r>
          </a:p>
          <a:p>
            <a:pPr lvl="1" algn="just">
              <a:lnSpc>
                <a:spcPct val="93000"/>
              </a:lnSpc>
            </a:pPr>
            <a:r>
              <a:rPr lang="en-US" altLang="zh-TW" sz="2200" dirty="0">
                <a:ea typeface="新細明體" panose="020B0604030504040204" pitchFamily="18" charset="-120"/>
              </a:rPr>
              <a:t>Goods trade</a:t>
            </a:r>
          </a:p>
          <a:p>
            <a:pPr lvl="2" algn="just">
              <a:lnSpc>
                <a:spcPct val="93000"/>
              </a:lnSpc>
            </a:pPr>
            <a:r>
              <a:rPr lang="en-US" altLang="zh-TW" sz="2000" dirty="0">
                <a:ea typeface="新細明體" panose="020B0604030504040204" pitchFamily="18" charset="-120"/>
              </a:rPr>
              <a:t>The export and import of goods</a:t>
            </a:r>
          </a:p>
          <a:p>
            <a:pPr lvl="2" algn="just">
              <a:lnSpc>
                <a:spcPct val="93000"/>
              </a:lnSpc>
            </a:pPr>
            <a:r>
              <a:rPr lang="en-US" altLang="zh-TW" sz="2000" dirty="0">
                <a:ea typeface="新細明體" panose="020B0604030504040204" pitchFamily="18" charset="-120"/>
              </a:rPr>
              <a:t>The most traditional international economic activities</a:t>
            </a:r>
          </a:p>
          <a:p>
            <a:pPr lvl="2" algn="just">
              <a:lnSpc>
                <a:spcPct val="93000"/>
              </a:lnSpc>
            </a:pPr>
            <a:r>
              <a:rPr lang="en-US" altLang="zh-TW" sz="2000" dirty="0">
                <a:ea typeface="新細明體" panose="020B0604030504040204" pitchFamily="18" charset="-120"/>
              </a:rPr>
              <a:t>The current account is typically dominated by this component, which is known as the </a:t>
            </a:r>
            <a:r>
              <a:rPr lang="en-US" altLang="zh-TW" sz="2000" b="1" dirty="0">
                <a:ea typeface="新細明體" panose="020B0604030504040204" pitchFamily="18" charset="-120"/>
              </a:rPr>
              <a:t>Balance of Trade</a:t>
            </a:r>
            <a:r>
              <a:rPr lang="en-US" altLang="zh-TW" sz="2000" dirty="0">
                <a:ea typeface="新細明體" panose="020B0604030504040204" pitchFamily="18" charset="-120"/>
              </a:rPr>
              <a:t> (</a:t>
            </a:r>
            <a:r>
              <a:rPr lang="en-US" altLang="zh-TW" sz="2000" b="1" dirty="0">
                <a:ea typeface="新細明體" panose="020B0604030504040204" pitchFamily="18" charset="-120"/>
              </a:rPr>
              <a:t>BOT</a:t>
            </a:r>
            <a:r>
              <a:rPr lang="en-US" altLang="zh-TW" sz="2000" dirty="0">
                <a:ea typeface="新細明體" panose="020B0604030504040204" pitchFamily="18" charset="-120"/>
              </a:rPr>
              <a:t>)</a:t>
            </a:r>
            <a:r>
              <a:rPr lang="zh-TW" altLang="en-US" sz="2000" dirty="0">
                <a:ea typeface="新細明體" panose="020B0604030504040204" pitchFamily="18" charset="-120"/>
              </a:rPr>
              <a:t> </a:t>
            </a:r>
            <a:endParaRPr lang="en-US" altLang="zh-TW" sz="2000" dirty="0">
              <a:ea typeface="新細明體" panose="020B0604030504040204" pitchFamily="18" charset="-120"/>
            </a:endParaRPr>
          </a:p>
          <a:p>
            <a:pPr lvl="1" algn="just">
              <a:lnSpc>
                <a:spcPct val="93000"/>
              </a:lnSpc>
            </a:pPr>
            <a:r>
              <a:rPr lang="en-US" altLang="zh-TW" sz="2200" dirty="0">
                <a:ea typeface="新細明體" panose="020B0604030504040204" pitchFamily="18" charset="-120"/>
              </a:rPr>
              <a:t>Services trade </a:t>
            </a:r>
          </a:p>
          <a:p>
            <a:pPr lvl="2" algn="just">
              <a:lnSpc>
                <a:spcPct val="93000"/>
              </a:lnSpc>
            </a:pPr>
            <a:r>
              <a:rPr lang="en-US" altLang="zh-TW" sz="2000" dirty="0">
                <a:ea typeface="新細明體" panose="020B0604030504040204" pitchFamily="18" charset="-120"/>
              </a:rPr>
              <a:t>The export and import of services</a:t>
            </a:r>
          </a:p>
          <a:p>
            <a:pPr lvl="2" algn="just">
              <a:lnSpc>
                <a:spcPct val="93000"/>
              </a:lnSpc>
            </a:pPr>
            <a:r>
              <a:rPr lang="en-US" altLang="zh-TW" sz="2000" dirty="0">
                <a:ea typeface="新細明體" panose="020B0604030504040204" pitchFamily="18" charset="-120"/>
              </a:rPr>
              <a:t>Including financial services provided by banks to foreign importers and exporters, travel services of airlines, and construction services of domestic firms in other countries</a:t>
            </a:r>
          </a:p>
          <a:p>
            <a:pPr lvl="2" algn="just">
              <a:lnSpc>
                <a:spcPct val="93000"/>
              </a:lnSpc>
            </a:pPr>
            <a:r>
              <a:rPr lang="en-US" altLang="zh-TW" sz="2000" dirty="0">
                <a:ea typeface="新細明體" panose="020B0604030504040204" pitchFamily="18" charset="-120"/>
              </a:rPr>
              <a:t>For the major industrial countries, like the U.S., this subaccount grows fast in the past decade</a:t>
            </a:r>
          </a:p>
          <a:p>
            <a:pPr lvl="1" algn="just"/>
            <a:r>
              <a:rPr lang="en-US" altLang="zh-TW" sz="2200" dirty="0">
                <a:ea typeface="新細明體" panose="020B0604030504040204" pitchFamily="18" charset="-120"/>
              </a:rPr>
              <a:t>Income</a:t>
            </a:r>
          </a:p>
          <a:p>
            <a:pPr lvl="2" algn="just"/>
            <a:r>
              <a:rPr lang="en-US" altLang="zh-TW" sz="2000" dirty="0">
                <a:ea typeface="新細明體" panose="020B0604030504040204" pitchFamily="18" charset="-120"/>
              </a:rPr>
              <a:t>The dividend income from subsidiaries is the income receipts</a:t>
            </a:r>
          </a:p>
          <a:p>
            <a:pPr lvl="2" algn="just"/>
            <a:r>
              <a:rPr lang="en-US" altLang="zh-TW" sz="2000" dirty="0">
                <a:ea typeface="新細明體" panose="020B0604030504040204" pitchFamily="18" charset="-120"/>
              </a:rPr>
              <a:t>The wages and salaries paid to nonresident workers are income payments</a:t>
            </a:r>
          </a:p>
          <a:p>
            <a:pPr lvl="1" algn="just"/>
            <a:r>
              <a:rPr lang="en-US" altLang="zh-TW" sz="2200" dirty="0">
                <a:ea typeface="新細明體" panose="020B0604030504040204" pitchFamily="18" charset="-120"/>
              </a:rPr>
              <a:t>Current transfers</a:t>
            </a:r>
          </a:p>
          <a:p>
            <a:pPr lvl="2" algn="just"/>
            <a:r>
              <a:rPr lang="en-US" altLang="zh-TW" sz="2000" dirty="0">
                <a:ea typeface="新細明體" panose="020B0604030504040204" pitchFamily="18" charset="-120"/>
              </a:rPr>
              <a:t>The change in ownership of real resources or financial items is called a transfer</a:t>
            </a:r>
          </a:p>
          <a:p>
            <a:pPr lvl="2" algn="just"/>
            <a:r>
              <a:rPr lang="en-US" altLang="zh-TW" sz="2000" dirty="0">
                <a:ea typeface="新細明體" panose="020B0604030504040204" pitchFamily="18" charset="-120"/>
              </a:rPr>
              <a:t>Any transfer between countries that is one-way–a gift or grant–is termed a current transfer</a:t>
            </a:r>
          </a:p>
          <a:p>
            <a:pPr lvl="2" algn="just"/>
            <a:r>
              <a:rPr lang="en-US" altLang="zh-TW" sz="2000" dirty="0">
                <a:ea typeface="新細明體" panose="020B0604030504040204" pitchFamily="18" charset="-120"/>
              </a:rPr>
              <a:t>For example, funds provided by the U.S. government to aid a less-developed nation, or money sent home by migrants and permanent workers abroad</a:t>
            </a:r>
          </a:p>
          <a:p>
            <a:pPr algn="just">
              <a:lnSpc>
                <a:spcPct val="93000"/>
              </a:lnSpc>
            </a:pPr>
            <a:r>
              <a:rPr lang="en-US" altLang="zh-TW" sz="2600" dirty="0">
                <a:ea typeface="新細明體" panose="020B0604030504040204" pitchFamily="18" charset="-120"/>
              </a:rPr>
              <a:t>Although the information of balance of trade (BOT) is so widely quoted in the business press in most countries, this number is somewhat misleading for large industrialized countries because the service trade is not taken into account</a:t>
            </a:r>
          </a:p>
          <a:p>
            <a:endParaRPr lang="en-US" dirty="0"/>
          </a:p>
        </p:txBody>
      </p:sp>
    </p:spTree>
    <p:extLst>
      <p:ext uri="{BB962C8B-B14F-4D97-AF65-F5344CB8AC3E}">
        <p14:creationId xmlns:p14="http://schemas.microsoft.com/office/powerpoint/2010/main" val="287072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b="1" dirty="0"/>
              <a:t>Current Account</a:t>
            </a:r>
          </a:p>
        </p:txBody>
      </p:sp>
      <p:sp>
        <p:nvSpPr>
          <p:cNvPr id="3" name="Content Placeholder 2">
            <a:extLst>
              <a:ext uri="{FF2B5EF4-FFF2-40B4-BE49-F238E27FC236}">
                <a16:creationId xmlns:a16="http://schemas.microsoft.com/office/drawing/2014/main" id="{7F8C1DED-4EC5-41DF-B553-BFCC5F90E1C6}"/>
              </a:ext>
            </a:extLst>
          </p:cNvPr>
          <p:cNvSpPr>
            <a:spLocks noGrp="1"/>
          </p:cNvSpPr>
          <p:nvPr>
            <p:ph idx="1"/>
          </p:nvPr>
        </p:nvSpPr>
        <p:spPr>
          <a:xfrm>
            <a:off x="1484309" y="820461"/>
            <a:ext cx="10707691" cy="5714563"/>
          </a:xfrm>
        </p:spPr>
        <p:txBody>
          <a:bodyPr>
            <a:normAutofit/>
          </a:bodyPr>
          <a:lstStyle/>
          <a:p>
            <a:pPr algn="just">
              <a:lnSpc>
                <a:spcPct val="93000"/>
              </a:lnSpc>
            </a:pPr>
            <a:r>
              <a:rPr lang="en-US" altLang="zh-TW" sz="2600" dirty="0">
                <a:ea typeface="新細明體" panose="020B0604030504040204" pitchFamily="18" charset="-120"/>
              </a:rPr>
              <a:t>India’s data</a:t>
            </a:r>
          </a:p>
          <a:p>
            <a:pPr marL="0" indent="0" algn="just">
              <a:lnSpc>
                <a:spcPct val="93000"/>
              </a:lnSpc>
              <a:buNone/>
            </a:pPr>
            <a:endParaRPr lang="en-US" sz="2800" dirty="0">
              <a:hlinkClick r:id="rId2"/>
            </a:endParaRPr>
          </a:p>
          <a:p>
            <a:pPr marL="0" indent="0" algn="just">
              <a:lnSpc>
                <a:spcPct val="93000"/>
              </a:lnSpc>
              <a:buNone/>
            </a:pPr>
            <a:r>
              <a:rPr lang="en-US" sz="2800" dirty="0">
                <a:hlinkClick r:id="rId2"/>
              </a:rPr>
              <a:t>https://rbidocs.rbi.org.in/rdocs/Bulletin/PDFs/39T_11032020E5B5AEBD707346E5BAD94724B5E1450C.PDF</a:t>
            </a:r>
            <a:endParaRPr lang="en-US" sz="2800" dirty="0"/>
          </a:p>
          <a:p>
            <a:pPr algn="just">
              <a:lnSpc>
                <a:spcPct val="93000"/>
              </a:lnSpc>
            </a:pPr>
            <a:endParaRPr lang="en-US" altLang="zh-TW" sz="2600" dirty="0">
              <a:ea typeface="新細明體" panose="020B0604030504040204" pitchFamily="18" charset="-120"/>
            </a:endParaRPr>
          </a:p>
          <a:p>
            <a:endParaRPr lang="en-US" dirty="0"/>
          </a:p>
        </p:txBody>
      </p:sp>
    </p:spTree>
    <p:extLst>
      <p:ext uri="{BB962C8B-B14F-4D97-AF65-F5344CB8AC3E}">
        <p14:creationId xmlns:p14="http://schemas.microsoft.com/office/powerpoint/2010/main" val="83628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b="1" dirty="0"/>
              <a:t>Capital and Financial Account</a:t>
            </a:r>
          </a:p>
        </p:txBody>
      </p:sp>
      <p:sp>
        <p:nvSpPr>
          <p:cNvPr id="3" name="Content Placeholder 2">
            <a:extLst>
              <a:ext uri="{FF2B5EF4-FFF2-40B4-BE49-F238E27FC236}">
                <a16:creationId xmlns:a16="http://schemas.microsoft.com/office/drawing/2014/main" id="{7F8C1DED-4EC5-41DF-B553-BFCC5F90E1C6}"/>
              </a:ext>
            </a:extLst>
          </p:cNvPr>
          <p:cNvSpPr>
            <a:spLocks noGrp="1"/>
          </p:cNvSpPr>
          <p:nvPr>
            <p:ph idx="1"/>
          </p:nvPr>
        </p:nvSpPr>
        <p:spPr>
          <a:xfrm>
            <a:off x="1484309" y="820461"/>
            <a:ext cx="10707691" cy="5714563"/>
          </a:xfrm>
        </p:spPr>
        <p:txBody>
          <a:bodyPr>
            <a:normAutofit fontScale="85000" lnSpcReduction="20000"/>
          </a:bodyPr>
          <a:lstStyle/>
          <a:p>
            <a:r>
              <a:rPr lang="en-US" altLang="zh-TW" sz="2600" dirty="0">
                <a:ea typeface="新細明體" panose="020B0604030504040204" pitchFamily="18" charset="-120"/>
              </a:rPr>
              <a:t>The capital account is made up of capital transfers related to the purchase and sale of fixed assets such as real estates, plants, or equipment, etc.</a:t>
            </a:r>
          </a:p>
          <a:p>
            <a:pPr lvl="1"/>
            <a:r>
              <a:rPr lang="en-US" altLang="zh-TW" sz="2200" dirty="0">
                <a:ea typeface="新細明體" panose="020B0604030504040204" pitchFamily="18" charset="-120"/>
              </a:rPr>
              <a:t>If a Indian firm purchases a building in another country, this is a cash outflow in the capital account of the India</a:t>
            </a:r>
          </a:p>
          <a:p>
            <a:r>
              <a:rPr lang="en-US" altLang="zh-TW" sz="2600" dirty="0">
                <a:ea typeface="新細明體" panose="020B0604030504040204" pitchFamily="18" charset="-120"/>
              </a:rPr>
              <a:t>The capital account has been introduced as a separate component in the IMF’s balance of payments only recently</a:t>
            </a:r>
          </a:p>
          <a:p>
            <a:r>
              <a:rPr lang="en-US" altLang="zh-TW" sz="2600" dirty="0">
                <a:ea typeface="新細明體" panose="020B0604030504040204" pitchFamily="18" charset="-120"/>
              </a:rPr>
              <a:t>The magnitude of capital transaction is relatively minor, so we include it in principle in the following discussion of the financial account</a:t>
            </a:r>
          </a:p>
          <a:p>
            <a:r>
              <a:rPr lang="en-US" altLang="zh-TW" sz="2600" dirty="0">
                <a:ea typeface="新細明體" panose="020B0604030504040204" pitchFamily="18" charset="-120"/>
              </a:rPr>
              <a:t>The financial account in the balance of payments measures all international economic transactions of financial assets</a:t>
            </a:r>
          </a:p>
          <a:p>
            <a:r>
              <a:rPr lang="en-US" altLang="zh-TW" sz="2600" dirty="0">
                <a:ea typeface="新細明體" panose="020B0604030504040204" pitchFamily="18" charset="-120"/>
              </a:rPr>
              <a:t>The financial account is classified into three components, depending on the degree of investor control over the assets or operations</a:t>
            </a:r>
          </a:p>
          <a:p>
            <a:pPr lvl="1"/>
            <a:r>
              <a:rPr lang="en-US" altLang="zh-TW" sz="2200" dirty="0">
                <a:ea typeface="新細明體" panose="020B0604030504040204" pitchFamily="18" charset="-120"/>
              </a:rPr>
              <a:t>Foreign Direct Investment – in which the invested financial assets exerts some explicit degree of control over the real assets</a:t>
            </a:r>
          </a:p>
          <a:p>
            <a:pPr lvl="1"/>
            <a:r>
              <a:rPr lang="en-US" altLang="zh-TW" sz="2200" dirty="0">
                <a:ea typeface="新細明體" panose="020B0604030504040204" pitchFamily="18" charset="-120"/>
              </a:rPr>
              <a:t>Portfolio Investment – in which the invested financial assets has no control over the real assets</a:t>
            </a:r>
          </a:p>
          <a:p>
            <a:pPr lvl="1"/>
            <a:r>
              <a:rPr lang="en-US" altLang="zh-TW" sz="2200" dirty="0">
                <a:ea typeface="新細明體" panose="020B0604030504040204" pitchFamily="18" charset="-120"/>
              </a:rPr>
              <a:t>Other Financial Investment – consists of bank deposits, various short-term and long-term trade credits, cross-border loans, currency deposits,, and other A/R and A/P related to cross-border trade</a:t>
            </a:r>
            <a:endParaRPr lang="en-US" altLang="zh-TW" sz="1800" dirty="0">
              <a:ea typeface="新細明體" panose="020B0604030504040204" pitchFamily="18" charset="-120"/>
            </a:endParaRPr>
          </a:p>
          <a:p>
            <a:endParaRPr lang="en-US" dirty="0"/>
          </a:p>
        </p:txBody>
      </p:sp>
    </p:spTree>
    <p:extLst>
      <p:ext uri="{BB962C8B-B14F-4D97-AF65-F5344CB8AC3E}">
        <p14:creationId xmlns:p14="http://schemas.microsoft.com/office/powerpoint/2010/main" val="3523358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098-98E8-44AB-8CBA-C49E928EEAA0}"/>
              </a:ext>
            </a:extLst>
          </p:cNvPr>
          <p:cNvSpPr>
            <a:spLocks noGrp="1"/>
          </p:cNvSpPr>
          <p:nvPr>
            <p:ph type="title"/>
          </p:nvPr>
        </p:nvSpPr>
        <p:spPr>
          <a:xfrm>
            <a:off x="1484310" y="14681"/>
            <a:ext cx="10018713" cy="664827"/>
          </a:xfrm>
        </p:spPr>
        <p:txBody>
          <a:bodyPr>
            <a:normAutofit fontScale="90000"/>
          </a:bodyPr>
          <a:lstStyle/>
          <a:p>
            <a:r>
              <a:rPr lang="en-US" b="1" dirty="0"/>
              <a:t>Capital and Financial Account…</a:t>
            </a:r>
          </a:p>
        </p:txBody>
      </p:sp>
      <p:sp>
        <p:nvSpPr>
          <p:cNvPr id="3" name="Content Placeholder 2">
            <a:extLst>
              <a:ext uri="{FF2B5EF4-FFF2-40B4-BE49-F238E27FC236}">
                <a16:creationId xmlns:a16="http://schemas.microsoft.com/office/drawing/2014/main" id="{7F8C1DED-4EC5-41DF-B553-BFCC5F90E1C6}"/>
              </a:ext>
            </a:extLst>
          </p:cNvPr>
          <p:cNvSpPr>
            <a:spLocks noGrp="1"/>
          </p:cNvSpPr>
          <p:nvPr>
            <p:ph idx="1"/>
          </p:nvPr>
        </p:nvSpPr>
        <p:spPr>
          <a:xfrm>
            <a:off x="1484309" y="679509"/>
            <a:ext cx="10707691" cy="6163810"/>
          </a:xfrm>
        </p:spPr>
        <p:txBody>
          <a:bodyPr>
            <a:normAutofit fontScale="70000" lnSpcReduction="20000"/>
          </a:bodyPr>
          <a:lstStyle/>
          <a:p>
            <a:pPr marL="0" indent="0" algn="ctr">
              <a:buNone/>
            </a:pPr>
            <a:r>
              <a:rPr lang="en-US" altLang="zh-TW" b="1" dirty="0">
                <a:ea typeface="新細明體" panose="020B0604030504040204" pitchFamily="18" charset="-120"/>
              </a:rPr>
              <a:t>Foreign Direct Investment: </a:t>
            </a:r>
          </a:p>
          <a:p>
            <a:pPr algn="just"/>
            <a:r>
              <a:rPr lang="en-US" altLang="zh-TW" dirty="0">
                <a:ea typeface="新細明體" panose="020B0604030504040204" pitchFamily="18" charset="-120"/>
              </a:rPr>
              <a:t> This is the net balance of capital dispersed from and into the India for the purpose of exerting control over real assets</a:t>
            </a:r>
          </a:p>
          <a:p>
            <a:pPr algn="just"/>
            <a:r>
              <a:rPr lang="en-US" altLang="zh-TW" dirty="0">
                <a:ea typeface="新細明體" panose="020B0604030504040204" pitchFamily="18" charset="-120"/>
              </a:rPr>
              <a:t>If Indian investors hold 10% or more of the voting shares in a foreign company, that company is considered the foreign affiliate of a Indian company, and this investment is classified as a direct investment</a:t>
            </a:r>
          </a:p>
          <a:p>
            <a:pPr algn="just"/>
            <a:r>
              <a:rPr lang="en-US" altLang="zh-TW" dirty="0">
                <a:ea typeface="新細明體" panose="020B0604030504040204" pitchFamily="18" charset="-120"/>
              </a:rPr>
              <a:t>The source of concern over foreign direct investment in any country focuses on two topics: control and profit</a:t>
            </a:r>
          </a:p>
          <a:p>
            <a:pPr algn="just">
              <a:lnSpc>
                <a:spcPct val="95000"/>
              </a:lnSpc>
            </a:pPr>
            <a:r>
              <a:rPr lang="en-US" altLang="zh-TW" sz="2600" dirty="0">
                <a:ea typeface="新細明體" panose="020B0604030504040204" pitchFamily="18" charset="-120"/>
              </a:rPr>
              <a:t>Some countries possess restrictions on foreigners to own assets in their country, e.g., domestic land, assets, and industry should be owned only by residents of the country</a:t>
            </a:r>
          </a:p>
          <a:p>
            <a:pPr algn="just">
              <a:lnSpc>
                <a:spcPct val="95000"/>
              </a:lnSpc>
            </a:pPr>
            <a:r>
              <a:rPr lang="en-US" altLang="zh-TW" sz="2600" dirty="0">
                <a:ea typeface="新細明體" panose="020B0604030504040204" pitchFamily="18" charset="-120"/>
              </a:rPr>
              <a:t>However, the India has few restrictions on what foreign residents or firms can own or control assets in the India</a:t>
            </a:r>
          </a:p>
          <a:p>
            <a:pPr algn="just">
              <a:lnSpc>
                <a:spcPct val="95000"/>
              </a:lnSpc>
            </a:pPr>
            <a:r>
              <a:rPr lang="en-US" altLang="zh-TW" sz="2600" dirty="0">
                <a:ea typeface="新細明體" panose="020B0604030504040204" pitchFamily="18" charset="-120"/>
              </a:rPr>
              <a:t>As for profit, the concern of possible profit outflow may limit the foreign investment in some countries</a:t>
            </a:r>
          </a:p>
          <a:p>
            <a:pPr algn="just">
              <a:lnSpc>
                <a:spcPct val="95000"/>
              </a:lnSpc>
            </a:pPr>
            <a:r>
              <a:rPr lang="en-US" altLang="zh-TW" sz="2600" dirty="0">
                <a:ea typeface="新細明體" panose="020B0604030504040204" pitchFamily="18" charset="-120"/>
              </a:rPr>
              <a:t>The capital inflow in the form of direct investment is generally welcomed in the India due to the possible increase of jobs, production, services, technology, etc.</a:t>
            </a:r>
          </a:p>
          <a:p>
            <a:pPr marL="0" indent="0" algn="ctr">
              <a:lnSpc>
                <a:spcPct val="97000"/>
              </a:lnSpc>
              <a:buNone/>
            </a:pPr>
            <a:r>
              <a:rPr lang="en-US" altLang="zh-TW" sz="2600" b="1" dirty="0">
                <a:ea typeface="新細明體" panose="020B0604030504040204" pitchFamily="18" charset="-120"/>
              </a:rPr>
              <a:t>Portfolio Investment</a:t>
            </a:r>
          </a:p>
          <a:p>
            <a:pPr algn="just">
              <a:lnSpc>
                <a:spcPct val="97000"/>
              </a:lnSpc>
            </a:pPr>
            <a:r>
              <a:rPr lang="en-US" altLang="zh-TW" sz="2600" dirty="0">
                <a:ea typeface="新細明體" panose="020B0604030504040204" pitchFamily="18" charset="-120"/>
              </a:rPr>
              <a:t>This is the net balance of capital that flows in and out of the country but does not reach the 10% threshold of direct investment</a:t>
            </a:r>
          </a:p>
          <a:p>
            <a:pPr algn="just">
              <a:lnSpc>
                <a:spcPct val="97000"/>
              </a:lnSpc>
            </a:pPr>
            <a:r>
              <a:rPr lang="en-US" altLang="zh-TW" sz="2600" dirty="0">
                <a:ea typeface="新細明體" panose="020B0604030504040204" pitchFamily="18" charset="-120"/>
              </a:rPr>
              <a:t>The purchase of debt securities across borders is also classified as portfolio investment because debt securities by definition do not provide the buyer with ownership or control</a:t>
            </a:r>
          </a:p>
          <a:p>
            <a:pPr algn="just">
              <a:lnSpc>
                <a:spcPct val="97000"/>
              </a:lnSpc>
            </a:pPr>
            <a:r>
              <a:rPr lang="en-US" altLang="zh-TW" sz="2600" dirty="0">
                <a:ea typeface="新細明體" panose="020B0604030504040204" pitchFamily="18" charset="-120"/>
              </a:rPr>
              <a:t>Portfolio investment is motivated by a search for returns rather than to control or manage the asset</a:t>
            </a:r>
          </a:p>
          <a:p>
            <a:pPr algn="just">
              <a:lnSpc>
                <a:spcPct val="97000"/>
              </a:lnSpc>
            </a:pPr>
            <a:r>
              <a:rPr lang="en-US" altLang="zh-TW" sz="2600" dirty="0">
                <a:ea typeface="新細明體" panose="020B0604030504040204" pitchFamily="18" charset="-120"/>
              </a:rPr>
              <a:t>The motivating forces for portfolio investment flows are only return and risk, so the series of the flow of portfolio investment is less predictable</a:t>
            </a:r>
          </a:p>
        </p:txBody>
      </p:sp>
    </p:spTree>
    <p:extLst>
      <p:ext uri="{BB962C8B-B14F-4D97-AF65-F5344CB8AC3E}">
        <p14:creationId xmlns:p14="http://schemas.microsoft.com/office/powerpoint/2010/main" val="3525326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92</TotalTime>
  <Words>3536</Words>
  <Application>Microsoft Office PowerPoint</Application>
  <PresentationFormat>Widescreen</PresentationFormat>
  <Paragraphs>197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Corbel</vt:lpstr>
      <vt:lpstr>Tahoma</vt:lpstr>
      <vt:lpstr>Times New Roman</vt:lpstr>
      <vt:lpstr>Parallax</vt:lpstr>
      <vt:lpstr>Balance of Payment</vt:lpstr>
      <vt:lpstr>Structure</vt:lpstr>
      <vt:lpstr>PowerPoint Presentation</vt:lpstr>
      <vt:lpstr>Balance of Payments (BOP)-Concept</vt:lpstr>
      <vt:lpstr>Balance of Payments (BOP)-Concept…</vt:lpstr>
      <vt:lpstr>Current Account</vt:lpstr>
      <vt:lpstr>Current Account</vt:lpstr>
      <vt:lpstr>Capital and Financial Account</vt:lpstr>
      <vt:lpstr>Capital and Financial Account…</vt:lpstr>
      <vt:lpstr>Capital and Financial Account…</vt:lpstr>
      <vt:lpstr>Balance of Payments (BOP)-Concept…</vt:lpstr>
      <vt:lpstr>Balance of Payments (BOP)-Concept</vt:lpstr>
      <vt:lpstr>The Analysis of BOP</vt:lpstr>
      <vt:lpstr>The Analysis of BOP…</vt:lpstr>
      <vt:lpstr>The Analysis of BOP…</vt:lpstr>
      <vt:lpstr>The Analysis of BOP…</vt:lpstr>
      <vt:lpstr>The BOP Interaction with Macroeconomic Variables</vt:lpstr>
      <vt:lpstr>BOP and GDP</vt:lpstr>
      <vt:lpstr>BOP and Exchange Rate</vt:lpstr>
      <vt:lpstr>BOP and Exchange Rate…</vt:lpstr>
      <vt:lpstr>BOP and Interest Rate</vt:lpstr>
      <vt:lpstr> Trade Balance and Exchange Rate: J Curve Adjustment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Payment</dc:title>
  <dc:creator>Anjali Chandra</dc:creator>
  <cp:lastModifiedBy>Anjali Chandra</cp:lastModifiedBy>
  <cp:revision>43</cp:revision>
  <dcterms:created xsi:type="dcterms:W3CDTF">2020-03-24T04:23:30Z</dcterms:created>
  <dcterms:modified xsi:type="dcterms:W3CDTF">2020-03-24T05:56:22Z</dcterms:modified>
</cp:coreProperties>
</file>